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2" r:id="rId2"/>
    <p:sldId id="263" r:id="rId3"/>
    <p:sldId id="267" r:id="rId4"/>
    <p:sldId id="268" r:id="rId5"/>
    <p:sldId id="264" r:id="rId6"/>
    <p:sldId id="266" r:id="rId7"/>
    <p:sldId id="265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DAF4"/>
    <a:srgbClr val="70AD47"/>
    <a:srgbClr val="CCFFCC"/>
    <a:srgbClr val="A1E367"/>
    <a:srgbClr val="2394E0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81727" autoAdjust="0"/>
  </p:normalViewPr>
  <p:slideViewPr>
    <p:cSldViewPr snapToGrid="0">
      <p:cViewPr varScale="1">
        <p:scale>
          <a:sx n="75" d="100"/>
          <a:sy n="75" d="100"/>
        </p:scale>
        <p:origin x="90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67B57-5D3F-465B-9E9B-34CC01F95417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E0A48E-DB4D-4EA7-9291-17E826EBF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135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Timer set for 1 minute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0A48E-DB4D-4EA7-9291-17E826EBF8B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676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Timer set for 5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0A48E-DB4D-4EA7-9291-17E826EBF8B5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2628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Timer set for 5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0A48E-DB4D-4EA7-9291-17E826EBF8B5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3593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Timer set for 5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0A48E-DB4D-4EA7-9291-17E826EBF8B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233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Students present – potentially add a table for students to record reasons for learning a language as presented by their peers.</a:t>
            </a:r>
          </a:p>
          <a:p>
            <a:endParaRPr lang="en-GB" dirty="0"/>
          </a:p>
          <a:p>
            <a:r>
              <a:rPr lang="en-GB" dirty="0"/>
              <a:t>Video link will play if you click on the image:</a:t>
            </a:r>
          </a:p>
          <a:p>
            <a:endParaRPr lang="en-GB" dirty="0"/>
          </a:p>
          <a:p>
            <a:r>
              <a:rPr lang="en-GB" dirty="0"/>
              <a:t>https://youtu.be/jj0ChLVTpaA?si=Vpjm5Ou-MjuV63JM   (Elevator Music – One Minute)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0A48E-DB4D-4EA7-9291-17E826EBF8B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3079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E0A48E-DB4D-4EA7-9291-17E826EBF8B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066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611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52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350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237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070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64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143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272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224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59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838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1000" t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99F09-7B6E-492B-9CA5-929656FB4E11}" type="datetimeFigureOut">
              <a:rPr lang="en-GB" smtClean="0"/>
              <a:t>09/10/2024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8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ideo" Target="about:blank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8B56B-1BA1-4FCF-AA40-0BE592A22B36}"/>
              </a:ext>
            </a:extLst>
          </p:cNvPr>
          <p:cNvSpPr txBox="1"/>
          <p:nvPr/>
        </p:nvSpPr>
        <p:spPr>
          <a:xfrm>
            <a:off x="2406316" y="108284"/>
            <a:ext cx="67376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Session 1: Why is learning a language important?</a:t>
            </a:r>
          </a:p>
        </p:txBody>
      </p:sp>
      <p:pic>
        <p:nvPicPr>
          <p:cNvPr id="5" name="Graphic 4" descr="Chat">
            <a:extLst>
              <a:ext uri="{FF2B5EF4-FFF2-40B4-BE49-F238E27FC236}">
                <a16:creationId xmlns:a16="http://schemas.microsoft.com/office/drawing/2014/main" id="{D463003F-6306-4272-A5BC-FC6551227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57071">
            <a:off x="7607572" y="2085083"/>
            <a:ext cx="1326270" cy="132627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DAB52FA-BD01-4478-9BC3-49C0A826CE42}"/>
              </a:ext>
            </a:extLst>
          </p:cNvPr>
          <p:cNvSpPr/>
          <p:nvPr/>
        </p:nvSpPr>
        <p:spPr>
          <a:xfrm>
            <a:off x="96257" y="3525253"/>
            <a:ext cx="8952740" cy="1726685"/>
          </a:xfrm>
          <a:prstGeom prst="roundRect">
            <a:avLst/>
          </a:prstGeom>
          <a:solidFill>
            <a:srgbClr val="CCFFCC"/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endParaRPr lang="en-GB" sz="4000" dirty="0">
              <a:solidFill>
                <a:schemeClr val="tx1"/>
              </a:solidFill>
              <a:latin typeface="Century Gothic" panose="020B0502020202020204" pitchFamily="34" charset="0"/>
              <a:ea typeface="Adobe Gothic Std B" panose="020B0800000000000000" pitchFamily="34" charset="-128"/>
              <a:cs typeface="Arial" panose="020B0604020202020204" pitchFamily="34" charset="0"/>
            </a:endParaRPr>
          </a:p>
          <a:p>
            <a:r>
              <a:rPr lang="en-GB" sz="4000" dirty="0">
                <a:solidFill>
                  <a:schemeClr val="tx1"/>
                </a:solidFill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To identify reasons for learning languages in today’s world</a:t>
            </a:r>
          </a:p>
          <a:p>
            <a:br>
              <a:rPr lang="en-GB" sz="2000" dirty="0"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</a:br>
            <a:r>
              <a:rPr lang="en-GB" sz="2000" dirty="0"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E8EB8C-5479-4628-AD53-C417976EFC80}"/>
              </a:ext>
            </a:extLst>
          </p:cNvPr>
          <p:cNvSpPr txBox="1"/>
          <p:nvPr/>
        </p:nvSpPr>
        <p:spPr>
          <a:xfrm>
            <a:off x="252663" y="2959768"/>
            <a:ext cx="5293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entury Gothic" panose="020B0502020202020204" pitchFamily="34" charset="0"/>
              </a:rPr>
              <a:t>Lesson Objective:</a:t>
            </a:r>
          </a:p>
        </p:txBody>
      </p:sp>
    </p:spTree>
    <p:extLst>
      <p:ext uri="{BB962C8B-B14F-4D97-AF65-F5344CB8AC3E}">
        <p14:creationId xmlns:p14="http://schemas.microsoft.com/office/powerpoint/2010/main" val="1293686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D7AFCC-9FA1-4BC9-8DE1-3714FD607743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BADEE9-1322-49E1-974F-AFF2831E06CA}"/>
              </a:ext>
            </a:extLst>
          </p:cNvPr>
          <p:cNvSpPr/>
          <p:nvPr/>
        </p:nvSpPr>
        <p:spPr>
          <a:xfrm>
            <a:off x="2394282" y="170266"/>
            <a:ext cx="674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To identify reasons for learning languages in today’s world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712CEF-4AA0-4A77-9F69-E1CD7AD589C5}"/>
              </a:ext>
            </a:extLst>
          </p:cNvPr>
          <p:cNvSpPr txBox="1"/>
          <p:nvPr/>
        </p:nvSpPr>
        <p:spPr>
          <a:xfrm>
            <a:off x="2009274" y="673768"/>
            <a:ext cx="6737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Speak for my team</a:t>
            </a:r>
          </a:p>
        </p:txBody>
      </p:sp>
      <p:pic>
        <p:nvPicPr>
          <p:cNvPr id="9" name="Graphic 8" descr="Person with idea">
            <a:extLst>
              <a:ext uri="{FF2B5EF4-FFF2-40B4-BE49-F238E27FC236}">
                <a16:creationId xmlns:a16="http://schemas.microsoft.com/office/drawing/2014/main" id="{C86E2BC6-6C03-4934-BFFE-A5E991A92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41468" y="643688"/>
            <a:ext cx="1569660" cy="1569660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DE7B2E4-B795-4D5B-B326-27542DC4ED34}"/>
              </a:ext>
            </a:extLst>
          </p:cNvPr>
          <p:cNvCxnSpPr>
            <a:cxnSpLocks/>
          </p:cNvCxnSpPr>
          <p:nvPr/>
        </p:nvCxnSpPr>
        <p:spPr>
          <a:xfrm flipH="1" flipV="1">
            <a:off x="276724" y="4045157"/>
            <a:ext cx="637672" cy="1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3F39AE0-F318-406A-A034-D93E22F2D4CD}"/>
              </a:ext>
            </a:extLst>
          </p:cNvPr>
          <p:cNvSpPr/>
          <p:nvPr/>
        </p:nvSpPr>
        <p:spPr>
          <a:xfrm>
            <a:off x="5122966" y="2213348"/>
            <a:ext cx="3882188" cy="369415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EEFC27D-A46B-440D-B407-243C8B50F113}"/>
              </a:ext>
            </a:extLst>
          </p:cNvPr>
          <p:cNvSpPr/>
          <p:nvPr/>
        </p:nvSpPr>
        <p:spPr>
          <a:xfrm>
            <a:off x="818147" y="3176337"/>
            <a:ext cx="3467869" cy="1972921"/>
          </a:xfrm>
          <a:prstGeom prst="ellipse">
            <a:avLst/>
          </a:prstGeom>
          <a:solidFill>
            <a:srgbClr val="CCFFCC"/>
          </a:solidFill>
          <a:ln w="38100"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99347A-DC30-42EB-A293-839E60049873}"/>
              </a:ext>
            </a:extLst>
          </p:cNvPr>
          <p:cNvSpPr/>
          <p:nvPr/>
        </p:nvSpPr>
        <p:spPr>
          <a:xfrm>
            <a:off x="1309819" y="3562632"/>
            <a:ext cx="24845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Why is learning a language important?</a:t>
            </a:r>
            <a:endParaRPr lang="en-GB" sz="2400" i="1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DC82652-1D01-4195-A2FC-51AF39D5D94F}"/>
              </a:ext>
            </a:extLst>
          </p:cNvPr>
          <p:cNvCxnSpPr>
            <a:cxnSpLocks/>
          </p:cNvCxnSpPr>
          <p:nvPr/>
        </p:nvCxnSpPr>
        <p:spPr>
          <a:xfrm flipH="1" flipV="1">
            <a:off x="1309819" y="2875547"/>
            <a:ext cx="171447" cy="514937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B38B5-1520-4361-9BEE-8D251FD29E05}"/>
              </a:ext>
            </a:extLst>
          </p:cNvPr>
          <p:cNvCxnSpPr>
            <a:cxnSpLocks/>
          </p:cNvCxnSpPr>
          <p:nvPr/>
        </p:nvCxnSpPr>
        <p:spPr>
          <a:xfrm flipH="1" flipV="1">
            <a:off x="2480005" y="2538663"/>
            <a:ext cx="1" cy="637673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D66A331-06F3-4D5F-BDF7-FDFF0874736D}"/>
              </a:ext>
            </a:extLst>
          </p:cNvPr>
          <p:cNvCxnSpPr>
            <a:cxnSpLocks/>
          </p:cNvCxnSpPr>
          <p:nvPr/>
        </p:nvCxnSpPr>
        <p:spPr>
          <a:xfrm flipV="1">
            <a:off x="3526752" y="2890640"/>
            <a:ext cx="236007" cy="450617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18B0807-1DDC-4329-9A0E-BC51673902A1}"/>
              </a:ext>
            </a:extLst>
          </p:cNvPr>
          <p:cNvCxnSpPr>
            <a:cxnSpLocks/>
          </p:cNvCxnSpPr>
          <p:nvPr/>
        </p:nvCxnSpPr>
        <p:spPr>
          <a:xfrm flipV="1">
            <a:off x="4281882" y="4090506"/>
            <a:ext cx="569499" cy="1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53C379B-457E-46E2-90D0-101D57BC1688}"/>
              </a:ext>
            </a:extLst>
          </p:cNvPr>
          <p:cNvCxnSpPr>
            <a:cxnSpLocks/>
          </p:cNvCxnSpPr>
          <p:nvPr/>
        </p:nvCxnSpPr>
        <p:spPr>
          <a:xfrm flipH="1">
            <a:off x="1230517" y="4935109"/>
            <a:ext cx="244158" cy="548181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39711DD-0728-4837-BEDF-9612B77A784E}"/>
              </a:ext>
            </a:extLst>
          </p:cNvPr>
          <p:cNvCxnSpPr>
            <a:cxnSpLocks/>
          </p:cNvCxnSpPr>
          <p:nvPr/>
        </p:nvCxnSpPr>
        <p:spPr>
          <a:xfrm>
            <a:off x="2486946" y="5149258"/>
            <a:ext cx="0" cy="661995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C93C132-23C5-47BF-AFB1-57A91F6177FC}"/>
              </a:ext>
            </a:extLst>
          </p:cNvPr>
          <p:cNvCxnSpPr>
            <a:cxnSpLocks/>
          </p:cNvCxnSpPr>
          <p:nvPr/>
        </p:nvCxnSpPr>
        <p:spPr>
          <a:xfrm>
            <a:off x="3323897" y="5050802"/>
            <a:ext cx="320858" cy="484751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6237CB77-F4A2-4327-ADD2-7A34D0DB85B3}"/>
              </a:ext>
            </a:extLst>
          </p:cNvPr>
          <p:cNvSpPr txBox="1"/>
          <p:nvPr/>
        </p:nvSpPr>
        <p:spPr>
          <a:xfrm>
            <a:off x="5292682" y="2335970"/>
            <a:ext cx="3189581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Century Gothic" panose="020B0502020202020204" pitchFamily="34" charset="0"/>
              </a:rPr>
              <a:t>Step One: Thinking Time</a:t>
            </a:r>
          </a:p>
          <a:p>
            <a:endParaRPr lang="en-GB" dirty="0">
              <a:latin typeface="Century Gothic" panose="020B0502020202020204" pitchFamily="34" charset="0"/>
            </a:endParaRPr>
          </a:p>
          <a:p>
            <a:r>
              <a:rPr lang="en-GB" sz="2000" dirty="0">
                <a:latin typeface="Century Gothic" panose="020B0502020202020204" pitchFamily="34" charset="0"/>
              </a:rPr>
              <a:t>Just </a:t>
            </a:r>
            <a:r>
              <a:rPr lang="en-GB" sz="2000" b="1" dirty="0">
                <a:latin typeface="Century Gothic" panose="020B0502020202020204" pitchFamily="34" charset="0"/>
              </a:rPr>
              <a:t>thinking</a:t>
            </a:r>
            <a:r>
              <a:rPr lang="en-GB" sz="2000" dirty="0">
                <a:latin typeface="Century Gothic" panose="020B0502020202020204" pitchFamily="34" charset="0"/>
              </a:rPr>
              <a:t> (no writing or speaking), how many reasons can you think of for why learning languages is important?</a:t>
            </a:r>
          </a:p>
        </p:txBody>
      </p:sp>
      <p:pic>
        <p:nvPicPr>
          <p:cNvPr id="42" name="Graphic 41" descr="Thought bubble">
            <a:extLst>
              <a:ext uri="{FF2B5EF4-FFF2-40B4-BE49-F238E27FC236}">
                <a16:creationId xmlns:a16="http://schemas.microsoft.com/office/drawing/2014/main" id="{E9655678-4BC6-408F-ABC0-3328D2581E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802900" y="2299392"/>
            <a:ext cx="876944" cy="87694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D16470C3-1508-4DAE-B300-B63C1BBC8E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24" y="5762147"/>
            <a:ext cx="1023466" cy="353599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756F9A70-1E04-4C68-AADF-86863D330DD1}"/>
              </a:ext>
            </a:extLst>
          </p:cNvPr>
          <p:cNvSpPr/>
          <p:nvPr/>
        </p:nvSpPr>
        <p:spPr>
          <a:xfrm>
            <a:off x="57669" y="5802927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146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9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D7AFCC-9FA1-4BC9-8DE1-3714FD607743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BADEE9-1322-49E1-974F-AFF2831E06CA}"/>
              </a:ext>
            </a:extLst>
          </p:cNvPr>
          <p:cNvSpPr/>
          <p:nvPr/>
        </p:nvSpPr>
        <p:spPr>
          <a:xfrm>
            <a:off x="2394282" y="170266"/>
            <a:ext cx="674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To identify reasons for learning languages in today’s world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712CEF-4AA0-4A77-9F69-E1CD7AD589C5}"/>
              </a:ext>
            </a:extLst>
          </p:cNvPr>
          <p:cNvSpPr txBox="1"/>
          <p:nvPr/>
        </p:nvSpPr>
        <p:spPr>
          <a:xfrm>
            <a:off x="2009274" y="673768"/>
            <a:ext cx="6737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Speak for my team</a:t>
            </a:r>
          </a:p>
        </p:txBody>
      </p:sp>
      <p:pic>
        <p:nvPicPr>
          <p:cNvPr id="9" name="Graphic 8" descr="Person with idea">
            <a:extLst>
              <a:ext uri="{FF2B5EF4-FFF2-40B4-BE49-F238E27FC236}">
                <a16:creationId xmlns:a16="http://schemas.microsoft.com/office/drawing/2014/main" id="{C86E2BC6-6C03-4934-BFFE-A5E991A92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41468" y="643688"/>
            <a:ext cx="1569660" cy="1569660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3F39AE0-F318-406A-A034-D93E22F2D4CD}"/>
              </a:ext>
            </a:extLst>
          </p:cNvPr>
          <p:cNvSpPr/>
          <p:nvPr/>
        </p:nvSpPr>
        <p:spPr>
          <a:xfrm>
            <a:off x="5122966" y="2213348"/>
            <a:ext cx="3882188" cy="369415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E7296F1-7147-447A-9531-68D68DC37F62}"/>
              </a:ext>
            </a:extLst>
          </p:cNvPr>
          <p:cNvGrpSpPr/>
          <p:nvPr/>
        </p:nvGrpSpPr>
        <p:grpSpPr>
          <a:xfrm>
            <a:off x="242335" y="2353069"/>
            <a:ext cx="4574657" cy="3272590"/>
            <a:chOff x="276724" y="2538663"/>
            <a:chExt cx="4574657" cy="3272590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DDE7B2E4-B795-4D5B-B326-27542DC4ED3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76724" y="4045157"/>
              <a:ext cx="637672" cy="1"/>
            </a:xfrm>
            <a:prstGeom prst="straightConnector1">
              <a:avLst/>
            </a:prstGeom>
            <a:ln w="57150">
              <a:solidFill>
                <a:srgbClr val="70AD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EEFC27D-A46B-440D-B407-243C8B50F113}"/>
                </a:ext>
              </a:extLst>
            </p:cNvPr>
            <p:cNvSpPr/>
            <p:nvPr/>
          </p:nvSpPr>
          <p:spPr>
            <a:xfrm>
              <a:off x="818147" y="3176337"/>
              <a:ext cx="3467869" cy="1972921"/>
            </a:xfrm>
            <a:prstGeom prst="ellipse">
              <a:avLst/>
            </a:prstGeom>
            <a:solidFill>
              <a:srgbClr val="CCFFCC"/>
            </a:solidFill>
            <a:ln w="38100">
              <a:solidFill>
                <a:srgbClr val="70AD4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199347A-DC30-42EB-A293-839E60049873}"/>
                </a:ext>
              </a:extLst>
            </p:cNvPr>
            <p:cNvSpPr/>
            <p:nvPr/>
          </p:nvSpPr>
          <p:spPr>
            <a:xfrm>
              <a:off x="1309819" y="3562632"/>
              <a:ext cx="248452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2400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rPr>
                <a:t>Why is learning a language important?</a:t>
              </a:r>
              <a:endParaRPr lang="en-GB" sz="2400" i="1" dirty="0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0DC82652-1D01-4195-A2FC-51AF39D5D94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309819" y="2875547"/>
              <a:ext cx="171447" cy="514937"/>
            </a:xfrm>
            <a:prstGeom prst="straightConnector1">
              <a:avLst/>
            </a:prstGeom>
            <a:ln w="57150">
              <a:solidFill>
                <a:srgbClr val="70AD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ABB38B5-1520-4361-9BEE-8D251FD29E0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80005" y="2538663"/>
              <a:ext cx="1" cy="637673"/>
            </a:xfrm>
            <a:prstGeom prst="straightConnector1">
              <a:avLst/>
            </a:prstGeom>
            <a:ln w="57150">
              <a:solidFill>
                <a:srgbClr val="70AD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D66A331-06F3-4D5F-BDF7-FDFF087473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26752" y="2890640"/>
              <a:ext cx="236007" cy="450617"/>
            </a:xfrm>
            <a:prstGeom prst="straightConnector1">
              <a:avLst/>
            </a:prstGeom>
            <a:ln w="57150">
              <a:solidFill>
                <a:srgbClr val="70AD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18B0807-1DDC-4329-9A0E-BC51673902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1882" y="4090506"/>
              <a:ext cx="569499" cy="1"/>
            </a:xfrm>
            <a:prstGeom prst="straightConnector1">
              <a:avLst/>
            </a:prstGeom>
            <a:ln w="57150">
              <a:solidFill>
                <a:srgbClr val="70AD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453C379B-457E-46E2-90D0-101D57BC16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30517" y="4935109"/>
              <a:ext cx="244158" cy="548181"/>
            </a:xfrm>
            <a:prstGeom prst="straightConnector1">
              <a:avLst/>
            </a:prstGeom>
            <a:ln w="57150">
              <a:solidFill>
                <a:srgbClr val="70AD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039711DD-0728-4837-BEDF-9612B77A784E}"/>
                </a:ext>
              </a:extLst>
            </p:cNvPr>
            <p:cNvCxnSpPr>
              <a:cxnSpLocks/>
            </p:cNvCxnSpPr>
            <p:nvPr/>
          </p:nvCxnSpPr>
          <p:spPr>
            <a:xfrm>
              <a:off x="2486946" y="5149258"/>
              <a:ext cx="0" cy="661995"/>
            </a:xfrm>
            <a:prstGeom prst="straightConnector1">
              <a:avLst/>
            </a:prstGeom>
            <a:ln w="57150">
              <a:solidFill>
                <a:srgbClr val="70AD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8C93C132-23C5-47BF-AFB1-57A91F6177FC}"/>
                </a:ext>
              </a:extLst>
            </p:cNvPr>
            <p:cNvCxnSpPr>
              <a:cxnSpLocks/>
            </p:cNvCxnSpPr>
            <p:nvPr/>
          </p:nvCxnSpPr>
          <p:spPr>
            <a:xfrm>
              <a:off x="3323897" y="5050802"/>
              <a:ext cx="320858" cy="484751"/>
            </a:xfrm>
            <a:prstGeom prst="straightConnector1">
              <a:avLst/>
            </a:prstGeom>
            <a:ln w="57150">
              <a:solidFill>
                <a:srgbClr val="70AD4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6237CB77-F4A2-4327-ADD2-7A34D0DB85B3}"/>
              </a:ext>
            </a:extLst>
          </p:cNvPr>
          <p:cNvSpPr txBox="1"/>
          <p:nvPr/>
        </p:nvSpPr>
        <p:spPr>
          <a:xfrm>
            <a:off x="5240970" y="2438319"/>
            <a:ext cx="353451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Century Gothic" panose="020B0502020202020204" pitchFamily="34" charset="0"/>
              </a:rPr>
              <a:t>Step Two: Individual Ideas</a:t>
            </a:r>
          </a:p>
          <a:p>
            <a:endParaRPr lang="en-GB" dirty="0">
              <a:latin typeface="Century Gothic" panose="020B0502020202020204" pitchFamily="34" charset="0"/>
            </a:endParaRPr>
          </a:p>
          <a:p>
            <a:r>
              <a:rPr lang="en-GB" sz="2400" dirty="0">
                <a:latin typeface="Century Gothic" panose="020B0502020202020204" pitchFamily="34" charset="0"/>
              </a:rPr>
              <a:t>Now on your own, </a:t>
            </a:r>
            <a:r>
              <a:rPr lang="en-GB" sz="2400" b="1" dirty="0">
                <a:latin typeface="Century Gothic" panose="020B0502020202020204" pitchFamily="34" charset="0"/>
              </a:rPr>
              <a:t>write down </a:t>
            </a:r>
            <a:r>
              <a:rPr lang="en-GB" sz="2400" dirty="0">
                <a:latin typeface="Century Gothic" panose="020B0502020202020204" pitchFamily="34" charset="0"/>
              </a:rPr>
              <a:t>as many reasons as you can for why learning a language is important.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5C732F-28C9-41B5-AAAF-50E47E59D9B0}"/>
              </a:ext>
            </a:extLst>
          </p:cNvPr>
          <p:cNvGrpSpPr/>
          <p:nvPr/>
        </p:nvGrpSpPr>
        <p:grpSpPr>
          <a:xfrm>
            <a:off x="8032354" y="2353069"/>
            <a:ext cx="843702" cy="884677"/>
            <a:chOff x="8161452" y="2291659"/>
            <a:chExt cx="630272" cy="692999"/>
          </a:xfrm>
        </p:grpSpPr>
        <p:pic>
          <p:nvPicPr>
            <p:cNvPr id="3" name="Graphic 2" descr="Pencil">
              <a:extLst>
                <a:ext uri="{FF2B5EF4-FFF2-40B4-BE49-F238E27FC236}">
                  <a16:creationId xmlns:a16="http://schemas.microsoft.com/office/drawing/2014/main" id="{B1E270FE-F2D2-477C-BDE6-77BC08FB76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442838" y="2659564"/>
              <a:ext cx="325094" cy="325094"/>
            </a:xfrm>
            <a:prstGeom prst="rect">
              <a:avLst/>
            </a:prstGeom>
          </p:spPr>
        </p:pic>
        <p:pic>
          <p:nvPicPr>
            <p:cNvPr id="25" name="Graphic 24" descr="Person with idea">
              <a:extLst>
                <a:ext uri="{FF2B5EF4-FFF2-40B4-BE49-F238E27FC236}">
                  <a16:creationId xmlns:a16="http://schemas.microsoft.com/office/drawing/2014/main" id="{32EE069F-EE10-40B9-94D3-ADCA7B502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161452" y="2291659"/>
              <a:ext cx="630272" cy="630272"/>
            </a:xfrm>
            <a:prstGeom prst="rect">
              <a:avLst/>
            </a:prstGeom>
          </p:spPr>
        </p:pic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FF41FBB2-77EA-4135-A578-D16E9592CE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23" y="5762147"/>
            <a:ext cx="5054047" cy="353599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23B97B46-C024-4BD7-9E2D-40A0EF838D3D}"/>
              </a:ext>
            </a:extLst>
          </p:cNvPr>
          <p:cNvSpPr/>
          <p:nvPr/>
        </p:nvSpPr>
        <p:spPr>
          <a:xfrm>
            <a:off x="4088249" y="5802927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B355916-DB3E-4D03-A56A-2F025D35B851}"/>
              </a:ext>
            </a:extLst>
          </p:cNvPr>
          <p:cNvSpPr/>
          <p:nvPr/>
        </p:nvSpPr>
        <p:spPr>
          <a:xfrm>
            <a:off x="3089628" y="5802927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5368D47-7A09-4CB1-BEEF-2FA5193986D1}"/>
              </a:ext>
            </a:extLst>
          </p:cNvPr>
          <p:cNvSpPr/>
          <p:nvPr/>
        </p:nvSpPr>
        <p:spPr>
          <a:xfrm>
            <a:off x="2091007" y="5802927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03B516D5-DF8B-46B4-B887-59C71F60AE70}"/>
              </a:ext>
            </a:extLst>
          </p:cNvPr>
          <p:cNvSpPr/>
          <p:nvPr/>
        </p:nvSpPr>
        <p:spPr>
          <a:xfrm>
            <a:off x="1074338" y="5802927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FEABC2D-A99E-43D0-88D7-894D3158D23E}"/>
              </a:ext>
            </a:extLst>
          </p:cNvPr>
          <p:cNvSpPr/>
          <p:nvPr/>
        </p:nvSpPr>
        <p:spPr>
          <a:xfrm>
            <a:off x="57669" y="5802927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624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9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9000"/>
                            </p:stCondLst>
                            <p:childTnLst>
                              <p:par>
                                <p:cTn id="9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" dur="59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8000"/>
                            </p:stCondLst>
                            <p:childTnLst>
                              <p:par>
                                <p:cTn id="13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" dur="59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7000"/>
                            </p:stCondLst>
                            <p:childTnLst>
                              <p:par>
                                <p:cTn id="17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" dur="59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6000"/>
                            </p:stCondLst>
                            <p:childTnLst>
                              <p:par>
                                <p:cTn id="21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2" dur="59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6D7AFCC-9FA1-4BC9-8DE1-3714FD607743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BADEE9-1322-49E1-974F-AFF2831E06CA}"/>
              </a:ext>
            </a:extLst>
          </p:cNvPr>
          <p:cNvSpPr/>
          <p:nvPr/>
        </p:nvSpPr>
        <p:spPr>
          <a:xfrm>
            <a:off x="2394282" y="170266"/>
            <a:ext cx="674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To identify reasons for learning languages in today’s world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712CEF-4AA0-4A77-9F69-E1CD7AD589C5}"/>
              </a:ext>
            </a:extLst>
          </p:cNvPr>
          <p:cNvSpPr txBox="1"/>
          <p:nvPr/>
        </p:nvSpPr>
        <p:spPr>
          <a:xfrm>
            <a:off x="2009274" y="673768"/>
            <a:ext cx="6737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Speak for my team</a:t>
            </a:r>
          </a:p>
        </p:txBody>
      </p:sp>
      <p:pic>
        <p:nvPicPr>
          <p:cNvPr id="9" name="Graphic 8" descr="Person with idea">
            <a:extLst>
              <a:ext uri="{FF2B5EF4-FFF2-40B4-BE49-F238E27FC236}">
                <a16:creationId xmlns:a16="http://schemas.microsoft.com/office/drawing/2014/main" id="{C86E2BC6-6C03-4934-BFFE-A5E991A924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41468" y="643688"/>
            <a:ext cx="1569660" cy="1569660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DE7B2E4-B795-4D5B-B326-27542DC4ED34}"/>
              </a:ext>
            </a:extLst>
          </p:cNvPr>
          <p:cNvCxnSpPr>
            <a:cxnSpLocks/>
          </p:cNvCxnSpPr>
          <p:nvPr/>
        </p:nvCxnSpPr>
        <p:spPr>
          <a:xfrm flipH="1" flipV="1">
            <a:off x="276724" y="3672177"/>
            <a:ext cx="637672" cy="1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3F39AE0-F318-406A-A034-D93E22F2D4CD}"/>
              </a:ext>
            </a:extLst>
          </p:cNvPr>
          <p:cNvSpPr/>
          <p:nvPr/>
        </p:nvSpPr>
        <p:spPr>
          <a:xfrm>
            <a:off x="5122966" y="2213348"/>
            <a:ext cx="3882188" cy="369415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EEFC27D-A46B-440D-B407-243C8B50F113}"/>
              </a:ext>
            </a:extLst>
          </p:cNvPr>
          <p:cNvSpPr/>
          <p:nvPr/>
        </p:nvSpPr>
        <p:spPr>
          <a:xfrm>
            <a:off x="783173" y="2832366"/>
            <a:ext cx="3467869" cy="1972921"/>
          </a:xfrm>
          <a:prstGeom prst="ellipse">
            <a:avLst/>
          </a:prstGeom>
          <a:solidFill>
            <a:srgbClr val="CCFFCC"/>
          </a:solidFill>
          <a:ln w="38100"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99347A-DC30-42EB-A293-839E60049873}"/>
              </a:ext>
            </a:extLst>
          </p:cNvPr>
          <p:cNvSpPr/>
          <p:nvPr/>
        </p:nvSpPr>
        <p:spPr>
          <a:xfrm>
            <a:off x="1309819" y="3189652"/>
            <a:ext cx="24845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Why is learning a language important?</a:t>
            </a:r>
            <a:endParaRPr lang="en-GB" sz="2400" i="1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DC82652-1D01-4195-A2FC-51AF39D5D94F}"/>
              </a:ext>
            </a:extLst>
          </p:cNvPr>
          <p:cNvCxnSpPr>
            <a:cxnSpLocks/>
          </p:cNvCxnSpPr>
          <p:nvPr/>
        </p:nvCxnSpPr>
        <p:spPr>
          <a:xfrm flipH="1" flipV="1">
            <a:off x="1309819" y="2502567"/>
            <a:ext cx="171447" cy="514937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ABB38B5-1520-4361-9BEE-8D251FD29E05}"/>
              </a:ext>
            </a:extLst>
          </p:cNvPr>
          <p:cNvCxnSpPr>
            <a:cxnSpLocks/>
          </p:cNvCxnSpPr>
          <p:nvPr/>
        </p:nvCxnSpPr>
        <p:spPr>
          <a:xfrm flipH="1" flipV="1">
            <a:off x="2480005" y="2165683"/>
            <a:ext cx="1" cy="637673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ED66A331-06F3-4D5F-BDF7-FDFF0874736D}"/>
              </a:ext>
            </a:extLst>
          </p:cNvPr>
          <p:cNvCxnSpPr>
            <a:cxnSpLocks/>
          </p:cNvCxnSpPr>
          <p:nvPr/>
        </p:nvCxnSpPr>
        <p:spPr>
          <a:xfrm flipV="1">
            <a:off x="3526752" y="2517660"/>
            <a:ext cx="236007" cy="450617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18B0807-1DDC-4329-9A0E-BC51673902A1}"/>
              </a:ext>
            </a:extLst>
          </p:cNvPr>
          <p:cNvCxnSpPr>
            <a:cxnSpLocks/>
          </p:cNvCxnSpPr>
          <p:nvPr/>
        </p:nvCxnSpPr>
        <p:spPr>
          <a:xfrm flipV="1">
            <a:off x="4281882" y="3717526"/>
            <a:ext cx="569499" cy="1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453C379B-457E-46E2-90D0-101D57BC1688}"/>
              </a:ext>
            </a:extLst>
          </p:cNvPr>
          <p:cNvCxnSpPr>
            <a:cxnSpLocks/>
          </p:cNvCxnSpPr>
          <p:nvPr/>
        </p:nvCxnSpPr>
        <p:spPr>
          <a:xfrm flipH="1">
            <a:off x="1230517" y="4562129"/>
            <a:ext cx="244158" cy="548181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39711DD-0728-4837-BEDF-9612B77A784E}"/>
              </a:ext>
            </a:extLst>
          </p:cNvPr>
          <p:cNvCxnSpPr>
            <a:cxnSpLocks/>
          </p:cNvCxnSpPr>
          <p:nvPr/>
        </p:nvCxnSpPr>
        <p:spPr>
          <a:xfrm>
            <a:off x="2486946" y="4776278"/>
            <a:ext cx="0" cy="661995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C93C132-23C5-47BF-AFB1-57A91F6177FC}"/>
              </a:ext>
            </a:extLst>
          </p:cNvPr>
          <p:cNvCxnSpPr>
            <a:cxnSpLocks/>
          </p:cNvCxnSpPr>
          <p:nvPr/>
        </p:nvCxnSpPr>
        <p:spPr>
          <a:xfrm>
            <a:off x="3323897" y="4677822"/>
            <a:ext cx="320858" cy="484751"/>
          </a:xfrm>
          <a:prstGeom prst="straightConnector1">
            <a:avLst/>
          </a:prstGeom>
          <a:ln w="57150">
            <a:solidFill>
              <a:srgbClr val="70AD47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6237CB77-F4A2-4327-ADD2-7A34D0DB85B3}"/>
              </a:ext>
            </a:extLst>
          </p:cNvPr>
          <p:cNvSpPr txBox="1"/>
          <p:nvPr/>
        </p:nvSpPr>
        <p:spPr>
          <a:xfrm>
            <a:off x="5332762" y="2295944"/>
            <a:ext cx="353451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Century Gothic" panose="020B0502020202020204" pitchFamily="34" charset="0"/>
              </a:rPr>
              <a:t>Step Three: Sharing Ideas</a:t>
            </a:r>
          </a:p>
          <a:p>
            <a:endParaRPr lang="en-GB" dirty="0">
              <a:latin typeface="Century Gothic" panose="020B0502020202020204" pitchFamily="34" charset="0"/>
            </a:endParaRPr>
          </a:p>
          <a:p>
            <a:r>
              <a:rPr lang="en-GB" sz="2400" dirty="0">
                <a:latin typeface="Century Gothic" panose="020B0502020202020204" pitchFamily="34" charset="0"/>
              </a:rPr>
              <a:t>Now with your group, </a:t>
            </a:r>
            <a:r>
              <a:rPr lang="en-GB" sz="2400" b="1" dirty="0">
                <a:latin typeface="Century Gothic" panose="020B0502020202020204" pitchFamily="34" charset="0"/>
              </a:rPr>
              <a:t>discuss</a:t>
            </a:r>
            <a:r>
              <a:rPr lang="en-GB" sz="2400" dirty="0">
                <a:latin typeface="Century Gothic" panose="020B0502020202020204" pitchFamily="34" charset="0"/>
              </a:rPr>
              <a:t> your reason. Add to your own mind map any extra ideas you have heard from your group.</a:t>
            </a:r>
          </a:p>
        </p:txBody>
      </p:sp>
      <p:pic>
        <p:nvPicPr>
          <p:cNvPr id="3" name="Graphic 2" descr="Group brainstorm">
            <a:extLst>
              <a:ext uri="{FF2B5EF4-FFF2-40B4-BE49-F238E27FC236}">
                <a16:creationId xmlns:a16="http://schemas.microsoft.com/office/drawing/2014/main" id="{E03FE830-4E1A-471D-AADC-710452B382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73249" y="2250318"/>
            <a:ext cx="794027" cy="79402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27DB35F-22FC-436A-9B41-0A44240CD27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919" y="5763150"/>
            <a:ext cx="5054047" cy="353599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373F983-2EA6-4DAF-B262-5D45FEEE0F35}"/>
              </a:ext>
            </a:extLst>
          </p:cNvPr>
          <p:cNvSpPr/>
          <p:nvPr/>
        </p:nvSpPr>
        <p:spPr>
          <a:xfrm>
            <a:off x="4124345" y="5803930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663DC87-5C92-4957-AD98-670DAB0B3598}"/>
              </a:ext>
            </a:extLst>
          </p:cNvPr>
          <p:cNvSpPr/>
          <p:nvPr/>
        </p:nvSpPr>
        <p:spPr>
          <a:xfrm>
            <a:off x="3125724" y="5803930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50B6D31-3FD6-400A-9CB3-3343D56F5AB8}"/>
              </a:ext>
            </a:extLst>
          </p:cNvPr>
          <p:cNvSpPr/>
          <p:nvPr/>
        </p:nvSpPr>
        <p:spPr>
          <a:xfrm>
            <a:off x="2127103" y="5803930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6966583-B6B3-4640-B3DC-EC2B3518124C}"/>
              </a:ext>
            </a:extLst>
          </p:cNvPr>
          <p:cNvSpPr/>
          <p:nvPr/>
        </p:nvSpPr>
        <p:spPr>
          <a:xfrm>
            <a:off x="1110434" y="5803930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3D52C57-5321-4EEB-B504-8710BB1AF77F}"/>
              </a:ext>
            </a:extLst>
          </p:cNvPr>
          <p:cNvSpPr/>
          <p:nvPr/>
        </p:nvSpPr>
        <p:spPr>
          <a:xfrm>
            <a:off x="93765" y="5803930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315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9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9000"/>
                            </p:stCondLst>
                            <p:childTnLst>
                              <p:par>
                                <p:cTn id="9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" dur="59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8000"/>
                            </p:stCondLst>
                            <p:childTnLst>
                              <p:par>
                                <p:cTn id="13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" dur="59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7000"/>
                            </p:stCondLst>
                            <p:childTnLst>
                              <p:par>
                                <p:cTn id="17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" dur="59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6000"/>
                            </p:stCondLst>
                            <p:childTnLst>
                              <p:par>
                                <p:cTn id="21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2" dur="59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31" grpId="0" animBg="1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42AD1F3-68E4-4CA5-99C2-A221BD8B9DDF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73F55B-2969-493B-BBB9-AB3268184E9F}"/>
              </a:ext>
            </a:extLst>
          </p:cNvPr>
          <p:cNvSpPr/>
          <p:nvPr/>
        </p:nvSpPr>
        <p:spPr>
          <a:xfrm>
            <a:off x="2394282" y="170266"/>
            <a:ext cx="674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To identify reasons for learning languages in today’s world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1C34DED-4197-4465-9F5C-05D5B81790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03515">
            <a:off x="6965454" y="4340978"/>
            <a:ext cx="2275283" cy="2275283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947793D-6C0A-4755-A1DD-E7243731B7B2}"/>
              </a:ext>
            </a:extLst>
          </p:cNvPr>
          <p:cNvSpPr/>
          <p:nvPr/>
        </p:nvSpPr>
        <p:spPr>
          <a:xfrm>
            <a:off x="2231663" y="1581921"/>
            <a:ext cx="5037108" cy="369415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3D0652F-4CB0-461D-A3FE-F5B3C0FD183E}"/>
              </a:ext>
            </a:extLst>
          </p:cNvPr>
          <p:cNvSpPr txBox="1"/>
          <p:nvPr/>
        </p:nvSpPr>
        <p:spPr>
          <a:xfrm>
            <a:off x="2394282" y="1690061"/>
            <a:ext cx="496904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Century Gothic" panose="020B0502020202020204" pitchFamily="34" charset="0"/>
              </a:rPr>
              <a:t>Elevator Pitch</a:t>
            </a:r>
          </a:p>
          <a:p>
            <a:endParaRPr lang="en-GB" sz="2000" dirty="0">
              <a:latin typeface="Century Gothic" panose="020B0502020202020204" pitchFamily="34" charset="0"/>
            </a:endParaRPr>
          </a:p>
          <a:p>
            <a:r>
              <a:rPr lang="en-GB" sz="2400" dirty="0">
                <a:latin typeface="Century Gothic" panose="020B0502020202020204" pitchFamily="34" charset="0"/>
              </a:rPr>
              <a:t>Using the ideas you have discussed in your group, now come up with a </a:t>
            </a:r>
            <a:r>
              <a:rPr lang="en-GB" sz="2400" b="1" dirty="0">
                <a:latin typeface="Century Gothic" panose="020B0502020202020204" pitchFamily="34" charset="0"/>
              </a:rPr>
              <a:t>one minute</a:t>
            </a:r>
            <a:r>
              <a:rPr lang="en-GB" sz="2400" dirty="0">
                <a:latin typeface="Century Gothic" panose="020B0502020202020204" pitchFamily="34" charset="0"/>
              </a:rPr>
              <a:t>, catchy presentation  to tell your class </a:t>
            </a:r>
            <a:r>
              <a:rPr lang="en-GB" sz="2400" b="1" dirty="0">
                <a:latin typeface="Century Gothic" panose="020B0502020202020204" pitchFamily="34" charset="0"/>
              </a:rPr>
              <a:t>why learning a language important</a:t>
            </a:r>
            <a:r>
              <a:rPr lang="en-GB" sz="2400" dirty="0">
                <a:latin typeface="Century Gothic" panose="020B0502020202020204" pitchFamily="34" charset="0"/>
              </a:rPr>
              <a:t>.</a:t>
            </a:r>
            <a:endParaRPr lang="en-GB" sz="2400" b="1" dirty="0">
              <a:latin typeface="Century Gothic" panose="020B0502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C5F9014-85CA-427E-8A57-714F88F72C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7899" y="860731"/>
            <a:ext cx="1708046" cy="171071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AF7E3E8-E08D-4EAD-88CC-D5A7F6F1805F}"/>
              </a:ext>
            </a:extLst>
          </p:cNvPr>
          <p:cNvSpPr/>
          <p:nvPr/>
        </p:nvSpPr>
        <p:spPr>
          <a:xfrm>
            <a:off x="4124345" y="5803930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D92B2E-66EE-4F32-8E3E-F460215B20C6}"/>
              </a:ext>
            </a:extLst>
          </p:cNvPr>
          <p:cNvSpPr/>
          <p:nvPr/>
        </p:nvSpPr>
        <p:spPr>
          <a:xfrm>
            <a:off x="3125724" y="5803930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505DC48-E4D6-4C70-87D6-6D243248DED5}"/>
              </a:ext>
            </a:extLst>
          </p:cNvPr>
          <p:cNvSpPr/>
          <p:nvPr/>
        </p:nvSpPr>
        <p:spPr>
          <a:xfrm>
            <a:off x="2127103" y="5803930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5A63A1-B7B0-422A-9EEE-0889B99DBD00}"/>
              </a:ext>
            </a:extLst>
          </p:cNvPr>
          <p:cNvSpPr/>
          <p:nvPr/>
        </p:nvSpPr>
        <p:spPr>
          <a:xfrm>
            <a:off x="1110434" y="5803930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D5B0161-7F1C-40F8-BD05-D62242DA0ADF}"/>
              </a:ext>
            </a:extLst>
          </p:cNvPr>
          <p:cNvSpPr/>
          <p:nvPr/>
        </p:nvSpPr>
        <p:spPr>
          <a:xfrm>
            <a:off x="93765" y="5803930"/>
            <a:ext cx="998621" cy="276726"/>
          </a:xfrm>
          <a:prstGeom prst="rect">
            <a:avLst/>
          </a:prstGeom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132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9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9000"/>
                            </p:stCondLst>
                            <p:childTnLst>
                              <p:par>
                                <p:cTn id="9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" dur="59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8000"/>
                            </p:stCondLst>
                            <p:childTnLst>
                              <p:par>
                                <p:cTn id="13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" dur="59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7000"/>
                            </p:stCondLst>
                            <p:childTnLst>
                              <p:par>
                                <p:cTn id="17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" dur="59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6000"/>
                            </p:stCondLst>
                            <p:childTnLst>
                              <p:par>
                                <p:cTn id="21" presetID="2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2" dur="59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58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9A6F94C-D3A1-41AE-8632-25419FEDE7D4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4219FD-27CB-49B7-B6E7-BFE9EA175F48}"/>
              </a:ext>
            </a:extLst>
          </p:cNvPr>
          <p:cNvSpPr/>
          <p:nvPr/>
        </p:nvSpPr>
        <p:spPr>
          <a:xfrm>
            <a:off x="2394282" y="170266"/>
            <a:ext cx="674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To identify reasons for learning languages in today’s world</a:t>
            </a:r>
          </a:p>
        </p:txBody>
      </p:sp>
      <p:pic>
        <p:nvPicPr>
          <p:cNvPr id="7" name="Online Media 6">
            <a:hlinkClick r:id="" action="ppaction://media"/>
            <a:extLst>
              <a:ext uri="{FF2B5EF4-FFF2-40B4-BE49-F238E27FC236}">
                <a16:creationId xmlns:a16="http://schemas.microsoft.com/office/drawing/2014/main" id="{179EB2DA-3E51-4C98-92D1-C78AA2D23F4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879599" y="2448542"/>
            <a:ext cx="5384802" cy="30289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F4860B-EE82-4904-9A9E-873CF850F236}"/>
              </a:ext>
            </a:extLst>
          </p:cNvPr>
          <p:cNvSpPr txBox="1"/>
          <p:nvPr/>
        </p:nvSpPr>
        <p:spPr>
          <a:xfrm>
            <a:off x="2136271" y="807938"/>
            <a:ext cx="6737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Elevator Pitch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12DD97-7880-4F3C-838C-D71D34DF19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6463" y="765088"/>
            <a:ext cx="872482" cy="87384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8A0E13A-3A31-4C09-8525-3078FAA7ED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903515">
            <a:off x="7207739" y="4452528"/>
            <a:ext cx="2049930" cy="204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620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6D2B354-BA32-4930-AB19-E36EAFA19DF7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169179-4A9E-4B5B-866A-1B5D8B7A0078}"/>
              </a:ext>
            </a:extLst>
          </p:cNvPr>
          <p:cNvSpPr/>
          <p:nvPr/>
        </p:nvSpPr>
        <p:spPr>
          <a:xfrm>
            <a:off x="2394282" y="170266"/>
            <a:ext cx="674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To identify reasons for learning languages in today’s world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AF2D4B-7B2B-4D5A-9478-E49699B33059}"/>
              </a:ext>
            </a:extLst>
          </p:cNvPr>
          <p:cNvSpPr/>
          <p:nvPr/>
        </p:nvSpPr>
        <p:spPr>
          <a:xfrm>
            <a:off x="0" y="5305926"/>
            <a:ext cx="75317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i="1" dirty="0">
                <a:latin typeface="Century Gothic" panose="020B0502020202020204" pitchFamily="34" charset="0"/>
              </a:rPr>
              <a:t>“The limits of my language mean the limits of my world.”</a:t>
            </a:r>
            <a:endParaRPr lang="en-GB" sz="2000" dirty="0">
              <a:latin typeface="Century Gothic" panose="020B0502020202020204" pitchFamily="34" charset="0"/>
            </a:endParaRPr>
          </a:p>
          <a:p>
            <a:r>
              <a:rPr lang="en-GB" sz="2000" b="1" dirty="0">
                <a:latin typeface="Century Gothic" panose="020B0502020202020204" pitchFamily="34" charset="0"/>
              </a:rPr>
              <a:t>Ludwig Wittgenstein</a:t>
            </a:r>
          </a:p>
          <a:p>
            <a:endParaRPr lang="en-GB" sz="2000" dirty="0">
              <a:latin typeface="Century Gothic" panose="020B0502020202020204" pitchFamily="34" charset="0"/>
            </a:endParaRPr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89BA4E62-1A25-41C9-A26E-DA4655C32C79}"/>
              </a:ext>
            </a:extLst>
          </p:cNvPr>
          <p:cNvSpPr/>
          <p:nvPr/>
        </p:nvSpPr>
        <p:spPr>
          <a:xfrm>
            <a:off x="1588168" y="771937"/>
            <a:ext cx="6160168" cy="4497988"/>
          </a:xfrm>
          <a:prstGeom prst="triangle">
            <a:avLst/>
          </a:prstGeom>
          <a:solidFill>
            <a:srgbClr val="B4DAF4"/>
          </a:solidFill>
          <a:ln>
            <a:solidFill>
              <a:srgbClr val="B4DAF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3DBF305-8844-4FF3-968D-4B2016589BEC}"/>
              </a:ext>
            </a:extLst>
          </p:cNvPr>
          <p:cNvCxnSpPr>
            <a:cxnSpLocks/>
          </p:cNvCxnSpPr>
          <p:nvPr/>
        </p:nvCxnSpPr>
        <p:spPr>
          <a:xfrm>
            <a:off x="2550695" y="3874168"/>
            <a:ext cx="425917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587ABB2-D43F-4E46-8553-CA9B78B98C21}"/>
              </a:ext>
            </a:extLst>
          </p:cNvPr>
          <p:cNvCxnSpPr>
            <a:cxnSpLocks/>
          </p:cNvCxnSpPr>
          <p:nvPr/>
        </p:nvCxnSpPr>
        <p:spPr>
          <a:xfrm>
            <a:off x="3585411" y="2402305"/>
            <a:ext cx="21837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4A62ED6-EB9B-42EB-9A03-2A6F62AEE6FE}"/>
              </a:ext>
            </a:extLst>
          </p:cNvPr>
          <p:cNvSpPr txBox="1"/>
          <p:nvPr/>
        </p:nvSpPr>
        <p:spPr>
          <a:xfrm>
            <a:off x="1741570" y="3903474"/>
            <a:ext cx="600676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000" dirty="0">
              <a:latin typeface="Century Gothic" panose="020B0502020202020204" pitchFamily="34" charset="0"/>
            </a:endParaRPr>
          </a:p>
          <a:p>
            <a:pPr algn="ctr"/>
            <a:r>
              <a:rPr lang="en-GB" sz="2400" dirty="0">
                <a:latin typeface="Century Gothic" panose="020B0502020202020204" pitchFamily="34" charset="0"/>
              </a:rPr>
              <a:t>Three reasons why we should learn languages</a:t>
            </a:r>
            <a:endParaRPr lang="en-GB" sz="2400" b="1" dirty="0">
              <a:latin typeface="Century Gothic" panose="020B0502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081333-27F5-4127-A5A9-6DD1693BE176}"/>
              </a:ext>
            </a:extLst>
          </p:cNvPr>
          <p:cNvSpPr txBox="1"/>
          <p:nvPr/>
        </p:nvSpPr>
        <p:spPr>
          <a:xfrm>
            <a:off x="2394282" y="2586975"/>
            <a:ext cx="45058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entury Gothic" panose="020B0502020202020204" pitchFamily="34" charset="0"/>
              </a:rPr>
              <a:t>	Two questions you have about learning languages in the future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323400-63AC-46F5-AB2F-51758F62166F}"/>
              </a:ext>
            </a:extLst>
          </p:cNvPr>
          <p:cNvSpPr txBox="1"/>
          <p:nvPr/>
        </p:nvSpPr>
        <p:spPr>
          <a:xfrm>
            <a:off x="2394283" y="1038972"/>
            <a:ext cx="431482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000" dirty="0">
              <a:latin typeface="Century Gothic" panose="020B0502020202020204" pitchFamily="34" charset="0"/>
            </a:endParaRPr>
          </a:p>
          <a:p>
            <a:pPr algn="ctr"/>
            <a:r>
              <a:rPr lang="en-GB" sz="2400" dirty="0">
                <a:latin typeface="Century Gothic" panose="020B0502020202020204" pitchFamily="34" charset="0"/>
              </a:rPr>
              <a:t>	One language you would </a:t>
            </a:r>
            <a:r>
              <a:rPr lang="en-GB" sz="2400">
                <a:latin typeface="Century Gothic" panose="020B0502020202020204" pitchFamily="34" charset="0"/>
              </a:rPr>
              <a:t>like to learn</a:t>
            </a:r>
            <a:endParaRPr lang="en-GB" sz="2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8521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401</TotalTime>
  <Words>346</Words>
  <Application>Microsoft Office PowerPoint</Application>
  <PresentationFormat>On-screen Show (4:3)</PresentationFormat>
  <Paragraphs>52</Paragraphs>
  <Slides>7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Adobe Gothic Std B</vt:lpstr>
      <vt:lpstr>Arial</vt:lpstr>
      <vt:lpstr>Calibri</vt:lpstr>
      <vt:lpstr>Calibri Light</vt:lpstr>
      <vt:lpstr>Century Gothic</vt:lpstr>
      <vt:lpstr>Open Sans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Raine, Chloe</dc:creator>
  <cp:lastModifiedBy>Raine, Chloe</cp:lastModifiedBy>
  <cp:revision>52</cp:revision>
  <dcterms:created xsi:type="dcterms:W3CDTF">2024-05-15T06:48:50Z</dcterms:created>
  <dcterms:modified xsi:type="dcterms:W3CDTF">2024-10-09T17:20:58Z</dcterms:modified>
</cp:coreProperties>
</file>