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62" r:id="rId2"/>
    <p:sldId id="265" r:id="rId3"/>
    <p:sldId id="267" r:id="rId4"/>
    <p:sldId id="266" r:id="rId5"/>
    <p:sldId id="268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DAF4"/>
    <a:srgbClr val="70AD47"/>
    <a:srgbClr val="CCFFCC"/>
    <a:srgbClr val="A1E367"/>
    <a:srgbClr val="2394E0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45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867B57-5D3F-465B-9E9B-34CC01F95417}" type="datetimeFigureOut">
              <a:rPr lang="en-GB" smtClean="0"/>
              <a:t>21/11/2024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E0A48E-DB4D-4EA7-9291-17E826EBF8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3135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21/11/2024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4611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21/11/2024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6521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21/11/2024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7350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21/11/2024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4237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21/11/2024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0070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21/11/2024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9641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21/11/2024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7143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21/11/2024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2272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21/11/2024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2224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21/11/2024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159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99F09-7B6E-492B-9CA5-929656FB4E11}" type="datetimeFigureOut">
              <a:rPr lang="en-GB" smtClean="0"/>
              <a:t>21/11/2024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5838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1000" t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99F09-7B6E-492B-9CA5-929656FB4E11}" type="datetimeFigureOut">
              <a:rPr lang="en-GB" smtClean="0"/>
              <a:t>21/11/2024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D4A982-E5DC-48F9-8AEA-F778C300C1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884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hyperlink" Target="about:blank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about:blank" TargetMode="External"/><Relationship Id="rId5" Type="http://schemas.openxmlformats.org/officeDocument/2006/relationships/hyperlink" Target="about:blank" TargetMode="External"/><Relationship Id="rId4" Type="http://schemas.openxmlformats.org/officeDocument/2006/relationships/hyperlink" Target="about:blank" TargetMode="External"/></Relationships>
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C28B56B-1BA1-4FCF-AA40-0BE592A22B36}"/>
              </a:ext>
            </a:extLst>
          </p:cNvPr>
          <p:cNvSpPr txBox="1"/>
          <p:nvPr/>
        </p:nvSpPr>
        <p:spPr>
          <a:xfrm>
            <a:off x="2406316" y="108284"/>
            <a:ext cx="67376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Session 3: Why is learning a language so important?</a:t>
            </a:r>
          </a:p>
        </p:txBody>
      </p:sp>
      <p:pic>
        <p:nvPicPr>
          <p:cNvPr id="5" name="Graphic 4" descr="Chat">
            <a:extLst>
              <a:ext uri="{FF2B5EF4-FFF2-40B4-BE49-F238E27FC236}">
                <a16:creationId xmlns:a16="http://schemas.microsoft.com/office/drawing/2014/main" id="{D463003F-6306-4272-A5BC-FC6551227C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657071">
            <a:off x="7607572" y="2085083"/>
            <a:ext cx="1326270" cy="132627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8DAB52FA-BD01-4478-9BC3-49C0A826CE42}"/>
              </a:ext>
            </a:extLst>
          </p:cNvPr>
          <p:cNvSpPr/>
          <p:nvPr/>
        </p:nvSpPr>
        <p:spPr>
          <a:xfrm>
            <a:off x="96257" y="3525253"/>
            <a:ext cx="8952740" cy="1726685"/>
          </a:xfrm>
          <a:prstGeom prst="roundRect">
            <a:avLst/>
          </a:prstGeom>
          <a:solidFill>
            <a:srgbClr val="CCFFCC"/>
          </a:solidFill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r>
              <a:rPr lang="en-GB" sz="4000" dirty="0">
                <a:solidFill>
                  <a:schemeClr val="tx1"/>
                </a:solidFill>
                <a:latin typeface="Century Gothic" panose="020B0502020202020204" pitchFamily="34" charset="0"/>
                <a:ea typeface="Adobe Gothic Std B" panose="020B0800000000000000" pitchFamily="34" charset="-128"/>
                <a:cs typeface="Arial" panose="020B0604020202020204" pitchFamily="34" charset="0"/>
              </a:rPr>
              <a:t>To research reasons why learning a language is so important.</a:t>
            </a:r>
            <a:endParaRPr lang="en-GB" sz="2000" dirty="0">
              <a:latin typeface="Century Gothic" panose="020B0502020202020204" pitchFamily="34" charset="0"/>
              <a:ea typeface="Adobe Gothic Std B" panose="020B0800000000000000" pitchFamily="34" charset="-128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CE8EB8C-5479-4628-AD53-C417976EFC80}"/>
              </a:ext>
            </a:extLst>
          </p:cNvPr>
          <p:cNvSpPr txBox="1"/>
          <p:nvPr/>
        </p:nvSpPr>
        <p:spPr>
          <a:xfrm>
            <a:off x="252663" y="2959768"/>
            <a:ext cx="52938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Century Gothic" panose="020B0502020202020204" pitchFamily="34" charset="0"/>
              </a:rPr>
              <a:t>Lesson Objective:</a:t>
            </a:r>
          </a:p>
        </p:txBody>
      </p:sp>
    </p:spTree>
    <p:extLst>
      <p:ext uri="{BB962C8B-B14F-4D97-AF65-F5344CB8AC3E}">
        <p14:creationId xmlns:p14="http://schemas.microsoft.com/office/powerpoint/2010/main" val="1293686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6D2B354-BA32-4930-AB19-E36EAFA19DF7}"/>
              </a:ext>
            </a:extLst>
          </p:cNvPr>
          <p:cNvSpPr/>
          <p:nvPr/>
        </p:nvSpPr>
        <p:spPr>
          <a:xfrm>
            <a:off x="2394282" y="36096"/>
            <a:ext cx="6725653" cy="637672"/>
          </a:xfrm>
          <a:prstGeom prst="roundRect">
            <a:avLst/>
          </a:prstGeom>
          <a:solidFill>
            <a:srgbClr val="CCFFCC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169179-4A9E-4B5B-866A-1B5D8B7A0078}"/>
              </a:ext>
            </a:extLst>
          </p:cNvPr>
          <p:cNvSpPr/>
          <p:nvPr/>
        </p:nvSpPr>
        <p:spPr>
          <a:xfrm>
            <a:off x="2394282" y="170266"/>
            <a:ext cx="674971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entury Gothic" panose="020B0502020202020204" pitchFamily="34" charset="0"/>
                <a:ea typeface="Adobe Gothic Std B" panose="020B0800000000000000" pitchFamily="34" charset="-128"/>
                <a:cs typeface="Arial" panose="020B0604020202020204" pitchFamily="34" charset="0"/>
              </a:rPr>
              <a:t>To research reasons why learning a language is so important.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A954F53-91D6-4C09-ACD5-50221F8A58C1}"/>
              </a:ext>
            </a:extLst>
          </p:cNvPr>
          <p:cNvSpPr txBox="1"/>
          <p:nvPr/>
        </p:nvSpPr>
        <p:spPr>
          <a:xfrm>
            <a:off x="2281561" y="1681747"/>
            <a:ext cx="660498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Century Gothic" panose="020B0502020202020204" pitchFamily="34" charset="0"/>
              </a:rPr>
              <a:t>So far, you have discussed the many reasons why people choose to learn a language. Sometimes it is out of necessity or sometimes it is purely for fun.</a:t>
            </a:r>
          </a:p>
          <a:p>
            <a:endParaRPr lang="en-GB" sz="2400" dirty="0">
              <a:latin typeface="Century Gothic" panose="020B0502020202020204" pitchFamily="34" charset="0"/>
            </a:endParaRPr>
          </a:p>
          <a:p>
            <a:r>
              <a:rPr lang="en-GB" sz="2400" dirty="0">
                <a:latin typeface="Century Gothic" panose="020B0502020202020204" pitchFamily="34" charset="0"/>
              </a:rPr>
              <a:t>Which reasons have you discovered so far?</a:t>
            </a:r>
          </a:p>
          <a:p>
            <a:endParaRPr lang="en-GB" sz="2400" dirty="0">
              <a:latin typeface="Century Gothic" panose="020B0502020202020204" pitchFamily="34" charset="0"/>
            </a:endParaRPr>
          </a:p>
          <a:p>
            <a:endParaRPr lang="en-GB" sz="2400" dirty="0">
              <a:latin typeface="Century Gothic" panose="020B0502020202020204" pitchFamily="34" charset="0"/>
            </a:endParaRPr>
          </a:p>
          <a:p>
            <a:r>
              <a:rPr lang="en-GB" sz="2400" dirty="0">
                <a:latin typeface="Century Gothic" panose="020B0502020202020204" pitchFamily="34" charset="0"/>
              </a:rPr>
              <a:t>In this session we will explore what research tell us about the benefits of learning a language.</a:t>
            </a:r>
          </a:p>
        </p:txBody>
      </p:sp>
      <p:pic>
        <p:nvPicPr>
          <p:cNvPr id="9" name="Graphic 8" descr="Chat">
            <a:extLst>
              <a:ext uri="{FF2B5EF4-FFF2-40B4-BE49-F238E27FC236}">
                <a16:creationId xmlns:a16="http://schemas.microsoft.com/office/drawing/2014/main" id="{48E0AB3A-8F37-424F-B025-8E216CBD76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4236" y="3033035"/>
            <a:ext cx="1975281" cy="197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852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6D2B354-BA32-4930-AB19-E36EAFA19DF7}"/>
              </a:ext>
            </a:extLst>
          </p:cNvPr>
          <p:cNvSpPr/>
          <p:nvPr/>
        </p:nvSpPr>
        <p:spPr>
          <a:xfrm>
            <a:off x="2394282" y="36096"/>
            <a:ext cx="6725653" cy="637672"/>
          </a:xfrm>
          <a:prstGeom prst="roundRect">
            <a:avLst/>
          </a:prstGeom>
          <a:solidFill>
            <a:srgbClr val="CCFFCC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169179-4A9E-4B5B-866A-1B5D8B7A0078}"/>
              </a:ext>
            </a:extLst>
          </p:cNvPr>
          <p:cNvSpPr/>
          <p:nvPr/>
        </p:nvSpPr>
        <p:spPr>
          <a:xfrm>
            <a:off x="2394282" y="170266"/>
            <a:ext cx="674971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entury Gothic" panose="020B0502020202020204" pitchFamily="34" charset="0"/>
                <a:ea typeface="Adobe Gothic Std B" panose="020B0800000000000000" pitchFamily="34" charset="-128"/>
                <a:cs typeface="Arial" panose="020B0604020202020204" pitchFamily="34" charset="0"/>
              </a:rPr>
              <a:t>To research reasons why learning a language is so important.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A954F53-91D6-4C09-ACD5-50221F8A58C1}"/>
              </a:ext>
            </a:extLst>
          </p:cNvPr>
          <p:cNvSpPr txBox="1"/>
          <p:nvPr/>
        </p:nvSpPr>
        <p:spPr>
          <a:xfrm>
            <a:off x="2323260" y="1423491"/>
            <a:ext cx="672565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Century Gothic" panose="020B0502020202020204" pitchFamily="34" charset="0"/>
              </a:rPr>
              <a:t>In groups, research the science behind learning a language. Your group will then create a short presentation about your findings.</a:t>
            </a:r>
          </a:p>
          <a:p>
            <a:endParaRPr lang="en-GB" sz="2400" dirty="0">
              <a:latin typeface="Century Gothic" panose="020B0502020202020204" pitchFamily="34" charset="0"/>
            </a:endParaRPr>
          </a:p>
          <a:p>
            <a:r>
              <a:rPr lang="en-GB" sz="2400" dirty="0">
                <a:latin typeface="Century Gothic" panose="020B0502020202020204" pitchFamily="34" charset="0"/>
              </a:rPr>
              <a:t>Questions you may wish to research: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Century Gothic" panose="020B0502020202020204" pitchFamily="34" charset="0"/>
              </a:rPr>
              <a:t>How does learning a language change the brain?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Century Gothic" panose="020B0502020202020204" pitchFamily="34" charset="0"/>
              </a:rPr>
              <a:t>What health benefits are there for a language learner?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Century Gothic" panose="020B0502020202020204" pitchFamily="34" charset="0"/>
              </a:rPr>
              <a:t>How does a bilingual/multilingual brain compare to a monolingual one?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B2150F-4861-45D9-A7B7-2EF34D7846F1}"/>
              </a:ext>
            </a:extLst>
          </p:cNvPr>
          <p:cNvSpPr txBox="1"/>
          <p:nvPr/>
        </p:nvSpPr>
        <p:spPr>
          <a:xfrm>
            <a:off x="2394282" y="673768"/>
            <a:ext cx="69116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Research Task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A59BF17-1909-47B5-A926-A2BF14F8E298}"/>
              </a:ext>
            </a:extLst>
          </p:cNvPr>
          <p:cNvSpPr/>
          <p:nvPr/>
        </p:nvSpPr>
        <p:spPr>
          <a:xfrm>
            <a:off x="202977" y="3110164"/>
            <a:ext cx="2007563" cy="637672"/>
          </a:xfrm>
          <a:prstGeom prst="roundRect">
            <a:avLst/>
          </a:prstGeom>
          <a:solidFill>
            <a:srgbClr val="CCFFCC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Century Gothic" panose="020B0502020202020204" pitchFamily="34" charset="0"/>
              </a:rPr>
              <a:t>5 minutes research time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73B0D22-0854-46CC-8F32-CC9658524ED5}"/>
              </a:ext>
            </a:extLst>
          </p:cNvPr>
          <p:cNvSpPr/>
          <p:nvPr/>
        </p:nvSpPr>
        <p:spPr>
          <a:xfrm>
            <a:off x="202976" y="3901755"/>
            <a:ext cx="2007563" cy="954329"/>
          </a:xfrm>
          <a:prstGeom prst="roundRect">
            <a:avLst/>
          </a:prstGeom>
          <a:solidFill>
            <a:srgbClr val="CCFFCC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Century Gothic" panose="020B0502020202020204" pitchFamily="34" charset="0"/>
              </a:rPr>
              <a:t>10 minutes preparation time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A53FD6D-A4F4-4562-8FFE-6D653456C7D3}"/>
              </a:ext>
            </a:extLst>
          </p:cNvPr>
          <p:cNvSpPr/>
          <p:nvPr/>
        </p:nvSpPr>
        <p:spPr>
          <a:xfrm>
            <a:off x="202975" y="4981659"/>
            <a:ext cx="2007563" cy="954329"/>
          </a:xfrm>
          <a:prstGeom prst="roundRect">
            <a:avLst/>
          </a:prstGeom>
          <a:solidFill>
            <a:srgbClr val="CCFFCC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Century Gothic" panose="020B0502020202020204" pitchFamily="34" charset="0"/>
              </a:rPr>
              <a:t>2-3 minutes presentation time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F8FEEF-DB67-4123-99DA-E89C094964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8523" y="2673806"/>
            <a:ext cx="872715" cy="87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080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92FC996-05FE-4628-BB1C-85E47F68E722}"/>
              </a:ext>
            </a:extLst>
          </p:cNvPr>
          <p:cNvSpPr/>
          <p:nvPr/>
        </p:nvSpPr>
        <p:spPr>
          <a:xfrm>
            <a:off x="310720" y="5561255"/>
            <a:ext cx="87800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entury Gothic" panose="020B0502020202020204" pitchFamily="34" charset="0"/>
                <a:hlinkClick r:id="rId2"/>
              </a:rPr>
              <a:t>https://www.bbc.com/future/article/20160811-the-amazing-benefits-of-being-bilingual</a:t>
            </a:r>
            <a:endParaRPr lang="en-GB" sz="1600" dirty="0">
              <a:latin typeface="Century Gothic" panose="020B0502020202020204" pitchFamily="34" charset="0"/>
            </a:endParaRPr>
          </a:p>
          <a:p>
            <a:endParaRPr lang="en-GB" sz="1600" dirty="0">
              <a:latin typeface="Century Gothic" panose="020B0502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58487E0-E10D-420A-A6AE-67F4057F484A}"/>
              </a:ext>
            </a:extLst>
          </p:cNvPr>
          <p:cNvSpPr/>
          <p:nvPr/>
        </p:nvSpPr>
        <p:spPr>
          <a:xfrm>
            <a:off x="310720" y="3117980"/>
            <a:ext cx="79721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Century Gothic" panose="020B0502020202020204" pitchFamily="34" charset="0"/>
                <a:hlinkClick r:id="rId3"/>
              </a:rPr>
              <a:t>https://www.eb.org/bilingual-programs/why-choose-bilingualism</a:t>
            </a:r>
            <a:endParaRPr lang="en-GB" dirty="0">
              <a:latin typeface="Century Gothic" panose="020B0502020202020204" pitchFamily="34" charset="0"/>
            </a:endParaRPr>
          </a:p>
          <a:p>
            <a:endParaRPr lang="en-GB" dirty="0">
              <a:latin typeface="Century Gothic" panose="020B0502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904B22D-E5D8-4447-BF99-A7171A7939F9}"/>
              </a:ext>
            </a:extLst>
          </p:cNvPr>
          <p:cNvSpPr/>
          <p:nvPr/>
        </p:nvSpPr>
        <p:spPr>
          <a:xfrm>
            <a:off x="301842" y="3614522"/>
            <a:ext cx="83716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Century Gothic" panose="020B0502020202020204" pitchFamily="34" charset="0"/>
                <a:hlinkClick r:id="rId4"/>
              </a:rPr>
              <a:t>https://creativeword.uk.com/blog/language/health-benefits-bi-lingual/</a:t>
            </a:r>
            <a:endParaRPr lang="en-GB" dirty="0">
              <a:latin typeface="Century Gothic" panose="020B0502020202020204" pitchFamily="34" charset="0"/>
            </a:endParaRPr>
          </a:p>
          <a:p>
            <a:endParaRPr lang="en-GB" dirty="0">
              <a:latin typeface="Century Gothic" panose="020B0502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4A8C10B-14DB-401D-B66E-F34A137A7248}"/>
              </a:ext>
            </a:extLst>
          </p:cNvPr>
          <p:cNvSpPr/>
          <p:nvPr/>
        </p:nvSpPr>
        <p:spPr>
          <a:xfrm>
            <a:off x="310720" y="4130057"/>
            <a:ext cx="89131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Century Gothic" panose="020B0502020202020204" pitchFamily="34" charset="0"/>
                <a:hlinkClick r:id="rId5"/>
              </a:rPr>
              <a:t>https://www.csinow.edu/blog/the-benefits-of-being-a-multilingual-student/</a:t>
            </a:r>
            <a:endParaRPr lang="en-GB" dirty="0">
              <a:latin typeface="Century Gothic" panose="020B0502020202020204" pitchFamily="34" charset="0"/>
            </a:endParaRPr>
          </a:p>
          <a:p>
            <a:endParaRPr lang="en-GB" dirty="0">
              <a:latin typeface="Century Gothic" panose="020B0502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77BEB74-1584-4910-970F-9CC713323D6C}"/>
              </a:ext>
            </a:extLst>
          </p:cNvPr>
          <p:cNvSpPr/>
          <p:nvPr/>
        </p:nvSpPr>
        <p:spPr>
          <a:xfrm>
            <a:off x="310720" y="4791795"/>
            <a:ext cx="867348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Century Gothic" panose="020B0502020202020204" pitchFamily="34" charset="0"/>
                <a:hlinkClick r:id="rId6"/>
              </a:rPr>
              <a:t>https://www.bbc.com/future/article/20220719-how-speaking-other-languages-changes-your-brain</a:t>
            </a:r>
            <a:endParaRPr lang="en-GB" dirty="0">
              <a:latin typeface="Century Gothic" panose="020B0502020202020204" pitchFamily="34" charset="0"/>
            </a:endParaRPr>
          </a:p>
          <a:p>
            <a:endParaRPr lang="en-GB" dirty="0">
              <a:latin typeface="Century Gothic" panose="020B0502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97D6A2-50F8-4C7E-B290-E1870628E5C2}"/>
              </a:ext>
            </a:extLst>
          </p:cNvPr>
          <p:cNvSpPr txBox="1"/>
          <p:nvPr/>
        </p:nvSpPr>
        <p:spPr>
          <a:xfrm>
            <a:off x="210376" y="2396127"/>
            <a:ext cx="27725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Useful links: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527E216-C91A-487F-8BA3-1CBB0E7DE0A2}"/>
              </a:ext>
            </a:extLst>
          </p:cNvPr>
          <p:cNvSpPr/>
          <p:nvPr/>
        </p:nvSpPr>
        <p:spPr>
          <a:xfrm>
            <a:off x="2394282" y="36096"/>
            <a:ext cx="6725653" cy="637672"/>
          </a:xfrm>
          <a:prstGeom prst="roundRect">
            <a:avLst/>
          </a:prstGeom>
          <a:solidFill>
            <a:srgbClr val="CCFFCC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26ECF7D-9054-41F4-BDE8-F2D827F4A005}"/>
              </a:ext>
            </a:extLst>
          </p:cNvPr>
          <p:cNvSpPr/>
          <p:nvPr/>
        </p:nvSpPr>
        <p:spPr>
          <a:xfrm>
            <a:off x="2394282" y="170266"/>
            <a:ext cx="674971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entury Gothic" panose="020B0502020202020204" pitchFamily="34" charset="0"/>
                <a:ea typeface="Adobe Gothic Std B" panose="020B0800000000000000" pitchFamily="34" charset="-128"/>
                <a:cs typeface="Arial" panose="020B0604020202020204" pitchFamily="34" charset="0"/>
              </a:rPr>
              <a:t>To research reasons why learning a language is so important.</a:t>
            </a:r>
          </a:p>
        </p:txBody>
      </p:sp>
    </p:spTree>
    <p:extLst>
      <p:ext uri="{BB962C8B-B14F-4D97-AF65-F5344CB8AC3E}">
        <p14:creationId xmlns:p14="http://schemas.microsoft.com/office/powerpoint/2010/main" val="1658620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6D2B354-BA32-4930-AB19-E36EAFA19DF7}"/>
              </a:ext>
            </a:extLst>
          </p:cNvPr>
          <p:cNvSpPr/>
          <p:nvPr/>
        </p:nvSpPr>
        <p:spPr>
          <a:xfrm>
            <a:off x="2394282" y="36096"/>
            <a:ext cx="6725653" cy="637672"/>
          </a:xfrm>
          <a:prstGeom prst="roundRect">
            <a:avLst/>
          </a:prstGeom>
          <a:solidFill>
            <a:srgbClr val="CCFFCC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169179-4A9E-4B5B-866A-1B5D8B7A0078}"/>
              </a:ext>
            </a:extLst>
          </p:cNvPr>
          <p:cNvSpPr/>
          <p:nvPr/>
        </p:nvSpPr>
        <p:spPr>
          <a:xfrm>
            <a:off x="2394282" y="170266"/>
            <a:ext cx="674971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>
                <a:latin typeface="Century Gothic" panose="020B0502020202020204" pitchFamily="34" charset="0"/>
                <a:ea typeface="Adobe Gothic Std B" panose="020B0800000000000000" pitchFamily="34" charset="-128"/>
                <a:cs typeface="Arial" panose="020B0604020202020204" pitchFamily="34" charset="0"/>
              </a:rPr>
              <a:t>To research reasons why learning a language is so important.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B2150F-4861-45D9-A7B7-2EF34D7846F1}"/>
              </a:ext>
            </a:extLst>
          </p:cNvPr>
          <p:cNvSpPr txBox="1"/>
          <p:nvPr/>
        </p:nvSpPr>
        <p:spPr>
          <a:xfrm>
            <a:off x="2617507" y="1623679"/>
            <a:ext cx="61194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Time to present your findings!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A53FD6D-A4F4-4562-8FFE-6D653456C7D3}"/>
              </a:ext>
            </a:extLst>
          </p:cNvPr>
          <p:cNvSpPr/>
          <p:nvPr/>
        </p:nvSpPr>
        <p:spPr>
          <a:xfrm>
            <a:off x="202975" y="5017169"/>
            <a:ext cx="2007563" cy="954329"/>
          </a:xfrm>
          <a:prstGeom prst="roundRect">
            <a:avLst/>
          </a:prstGeom>
          <a:solidFill>
            <a:srgbClr val="CCFFCC"/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Century Gothic" panose="020B0502020202020204" pitchFamily="34" charset="0"/>
              </a:rPr>
              <a:t>2-3 minutes presentation time</a:t>
            </a:r>
          </a:p>
        </p:txBody>
      </p:sp>
      <p:pic>
        <p:nvPicPr>
          <p:cNvPr id="12" name="Graphic 11" descr="Teacher">
            <a:extLst>
              <a:ext uri="{FF2B5EF4-FFF2-40B4-BE49-F238E27FC236}">
                <a16:creationId xmlns:a16="http://schemas.microsoft.com/office/drawing/2014/main" id="{463CB960-A124-4B9E-B0C1-60EB7E96B6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53531" y="2270598"/>
            <a:ext cx="3431220" cy="343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2495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308</TotalTime>
  <Words>278</Words>
  <Application>Microsoft Office PowerPoint</Application>
  <PresentationFormat>On-screen Show (4:3)</PresentationFormat>
  <Paragraphs>31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Adobe Gothic Std B</vt:lpstr>
      <vt:lpstr>Arial</vt:lpstr>
      <vt:lpstr>Calibri</vt:lpstr>
      <vt:lpstr>Calibri Light</vt:lpstr>
      <vt:lpstr>Century Gothic</vt:lpstr>
      <vt:lpstr>Open Sans Extrabold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Raine, Chloe</dc:creator>
  <cp:lastModifiedBy>A Andrews</cp:lastModifiedBy>
  <cp:revision>36</cp:revision>
  <dcterms:created xsi:type="dcterms:W3CDTF">2024-05-15T06:48:50Z</dcterms:created>
  <dcterms:modified xsi:type="dcterms:W3CDTF">2024-11-21T08:18:12Z</dcterms:modified>
</cp:coreProperties>
</file>