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62" r:id="rId2"/>
    <p:sldId id="265" r:id="rId3"/>
    <p:sldId id="267" r:id="rId4"/>
    <p:sldId id="268" r:id="rId5"/>
    <p:sldId id="269" r:id="rId6"/>
    <p:sldId id="266" r:id="rId7"/>
    <p:sldId id="270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DAF4"/>
    <a:srgbClr val="70AD47"/>
    <a:srgbClr val="CCFFCC"/>
    <a:srgbClr val="A1E367"/>
    <a:srgbClr val="2394E0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660"/>
  </p:normalViewPr>
  <p:slideViewPr>
    <p:cSldViewPr snapToGrid="0">
      <p:cViewPr varScale="1">
        <p:scale>
          <a:sx n="59" d="100"/>
          <a:sy n="59" d="100"/>
        </p:scale>
        <p:origin x="133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867B57-5D3F-465B-9E9B-34CC01F95417}" type="datetimeFigureOut">
              <a:rPr lang="en-GB" smtClean="0"/>
              <a:t>08/12/2024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E0A48E-DB4D-4EA7-9291-17E826EBF8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3135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08/12/2024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4611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08/12/2024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652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08/12/2024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7350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08/12/2024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4237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08/12/2024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0070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08/12/2024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9641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08/12/2024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7143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08/12/2024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2272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08/12/2024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2224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08/12/2024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159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08/12/2024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5838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1000" t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99F09-7B6E-492B-9CA5-929656FB4E11}" type="datetimeFigureOut">
              <a:rPr lang="en-GB" smtClean="0"/>
              <a:t>08/12/2024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884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hyperlink" Target="about:blank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drive.google.com/file/d/1niv9e6jUDztAObv406oHpsnlvdXM9QE3/view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about:blank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C28B56B-1BA1-4FCF-AA40-0BE592A22B36}"/>
              </a:ext>
            </a:extLst>
          </p:cNvPr>
          <p:cNvSpPr txBox="1"/>
          <p:nvPr/>
        </p:nvSpPr>
        <p:spPr>
          <a:xfrm>
            <a:off x="2406316" y="108284"/>
            <a:ext cx="67376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Session 4: Are you a language detective?</a:t>
            </a:r>
          </a:p>
        </p:txBody>
      </p:sp>
      <p:pic>
        <p:nvPicPr>
          <p:cNvPr id="5" name="Graphic 4" descr="Chat">
            <a:extLst>
              <a:ext uri="{FF2B5EF4-FFF2-40B4-BE49-F238E27FC236}">
                <a16:creationId xmlns:a16="http://schemas.microsoft.com/office/drawing/2014/main" id="{D463003F-6306-4272-A5BC-FC6551227C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657071">
            <a:off x="7607572" y="2085083"/>
            <a:ext cx="1326270" cy="132627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DAB52FA-BD01-4478-9BC3-49C0A826CE42}"/>
              </a:ext>
            </a:extLst>
          </p:cNvPr>
          <p:cNvSpPr/>
          <p:nvPr/>
        </p:nvSpPr>
        <p:spPr>
          <a:xfrm>
            <a:off x="96257" y="3525253"/>
            <a:ext cx="8952740" cy="1726685"/>
          </a:xfrm>
          <a:prstGeom prst="roundRect">
            <a:avLst/>
          </a:prstGeom>
          <a:solidFill>
            <a:srgbClr val="CCFFCC"/>
          </a:solidFill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endParaRPr lang="en-GB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To identify patterns in languages</a:t>
            </a:r>
            <a:endParaRPr lang="en-GB" sz="2400" b="0" dirty="0">
              <a:effectLst/>
              <a:latin typeface="Century Gothic" panose="020B0502020202020204" pitchFamily="34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To decode a new language using reading skills</a:t>
            </a:r>
            <a:endParaRPr lang="en-GB" sz="2400" b="0" dirty="0">
              <a:effectLst/>
              <a:latin typeface="Century Gothic" panose="020B0502020202020204" pitchFamily="34" charset="0"/>
            </a:endParaRPr>
          </a:p>
          <a:p>
            <a:endParaRPr lang="en-GB" sz="4000" dirty="0">
              <a:solidFill>
                <a:schemeClr val="tx1"/>
              </a:solidFill>
              <a:latin typeface="Century Gothic" panose="020B0502020202020204" pitchFamily="34" charset="0"/>
              <a:ea typeface="Adobe Gothic Std B" panose="020B0800000000000000" pitchFamily="34" charset="-128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E8EB8C-5479-4628-AD53-C417976EFC80}"/>
              </a:ext>
            </a:extLst>
          </p:cNvPr>
          <p:cNvSpPr txBox="1"/>
          <p:nvPr/>
        </p:nvSpPr>
        <p:spPr>
          <a:xfrm>
            <a:off x="252663" y="2959768"/>
            <a:ext cx="52938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Century Gothic" panose="020B0502020202020204" pitchFamily="34" charset="0"/>
              </a:rPr>
              <a:t>Lesson Objective:</a:t>
            </a:r>
          </a:p>
        </p:txBody>
      </p:sp>
    </p:spTree>
    <p:extLst>
      <p:ext uri="{BB962C8B-B14F-4D97-AF65-F5344CB8AC3E}">
        <p14:creationId xmlns:p14="http://schemas.microsoft.com/office/powerpoint/2010/main" val="1293686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6D2B354-BA32-4930-AB19-E36EAFA19DF7}"/>
              </a:ext>
            </a:extLst>
          </p:cNvPr>
          <p:cNvSpPr/>
          <p:nvPr/>
        </p:nvSpPr>
        <p:spPr>
          <a:xfrm>
            <a:off x="2394282" y="36096"/>
            <a:ext cx="6725653" cy="637672"/>
          </a:xfrm>
          <a:prstGeom prst="roundRect">
            <a:avLst/>
          </a:prstGeom>
          <a:solidFill>
            <a:srgbClr val="CCFFCC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800" b="0" i="0" u="none" strike="noStrike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To identify patterns in languages</a:t>
            </a:r>
            <a:endParaRPr lang="en-GB" sz="1800" b="0">
              <a:effectLst/>
              <a:latin typeface="Century Gothic" panose="020B0502020202020204" pitchFamily="34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800" b="0" i="0" u="none" strike="noStrike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To decode a new language using reading skills</a:t>
            </a:r>
            <a:endParaRPr lang="en-GB" sz="1800" b="0" dirty="0">
              <a:effectLst/>
              <a:latin typeface="Century Gothic" panose="020B0502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B2150F-4861-45D9-A7B7-2EF34D7846F1}"/>
              </a:ext>
            </a:extLst>
          </p:cNvPr>
          <p:cNvSpPr txBox="1"/>
          <p:nvPr/>
        </p:nvSpPr>
        <p:spPr>
          <a:xfrm>
            <a:off x="2394282" y="807005"/>
            <a:ext cx="6911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Can you crack the code?</a:t>
            </a:r>
          </a:p>
        </p:txBody>
      </p:sp>
      <p:pic>
        <p:nvPicPr>
          <p:cNvPr id="1026" name="Picture 2" descr="Photo 3d rendering of a little detective girl with a magnifying glass">
            <a:extLst>
              <a:ext uri="{FF2B5EF4-FFF2-40B4-BE49-F238E27FC236}">
                <a16:creationId xmlns:a16="http://schemas.microsoft.com/office/drawing/2014/main" id="{E50FB5CD-DDA4-396E-F221-EBD87B12B5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733" y="3018972"/>
            <a:ext cx="2825296" cy="282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hoto cartoon detective with magnifying glass isolated on white background">
            <a:extLst>
              <a:ext uri="{FF2B5EF4-FFF2-40B4-BE49-F238E27FC236}">
                <a16:creationId xmlns:a16="http://schemas.microsoft.com/office/drawing/2014/main" id="{354CEFAE-382F-BBC8-F07D-55BE350F5B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71" y="3280229"/>
            <a:ext cx="2825296" cy="282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914518F-17BE-2959-F34C-54FD0E99F5DA}"/>
              </a:ext>
            </a:extLst>
          </p:cNvPr>
          <p:cNvSpPr txBox="1"/>
          <p:nvPr/>
        </p:nvSpPr>
        <p:spPr>
          <a:xfrm>
            <a:off x="2786743" y="1654629"/>
            <a:ext cx="5624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4"/>
              </a:rPr>
              <a:t>https://www.youtube.com/watch?v=4JfyAb5lx24&amp;t=110s</a:t>
            </a:r>
            <a:endParaRPr lang="en-GB" dirty="0"/>
          </a:p>
          <a:p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E340E24-77BB-F013-4E50-05BFF50098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4282" y="2434197"/>
            <a:ext cx="4452182" cy="1955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852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2169179-4A9E-4B5B-866A-1B5D8B7A0078}"/>
              </a:ext>
            </a:extLst>
          </p:cNvPr>
          <p:cNvSpPr/>
          <p:nvPr/>
        </p:nvSpPr>
        <p:spPr>
          <a:xfrm>
            <a:off x="2394282" y="170266"/>
            <a:ext cx="67497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Century Gothic" panose="020B0502020202020204" pitchFamily="34" charset="0"/>
                <a:ea typeface="Adobe Gothic Std B" panose="020B0800000000000000" pitchFamily="34" charset="-128"/>
                <a:cs typeface="Arial" panose="020B0604020202020204" pitchFamily="34" charset="0"/>
              </a:rPr>
              <a:t>Lesson Objective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A954F53-91D6-4C09-ACD5-50221F8A58C1}"/>
              </a:ext>
            </a:extLst>
          </p:cNvPr>
          <p:cNvSpPr txBox="1"/>
          <p:nvPr/>
        </p:nvSpPr>
        <p:spPr>
          <a:xfrm>
            <a:off x="2518870" y="1077028"/>
            <a:ext cx="64764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Century Gothic" panose="020B0502020202020204" pitchFamily="34" charset="0"/>
                <a:hlinkClick r:id="rId2"/>
              </a:rPr>
              <a:t>https://drive.google.com/file/d/1niv9e6jUDztAObv406oHpsnlvdXM9QE3/view</a:t>
            </a:r>
            <a:endParaRPr lang="en-GB" sz="2400" b="1" dirty="0">
              <a:latin typeface="Century Gothic" panose="020B0502020202020204" pitchFamily="34" charset="0"/>
            </a:endParaRPr>
          </a:p>
          <a:p>
            <a:endParaRPr lang="en-GB" sz="2400" b="1" dirty="0">
              <a:latin typeface="Century Gothic" panose="020B0502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8DEFE0-0AAF-BB6A-8362-5C316AE1C1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5192" y="2438861"/>
            <a:ext cx="6148552" cy="3541813"/>
          </a:xfrm>
          <a:prstGeom prst="rect">
            <a:avLst/>
          </a:prstGeom>
        </p:spPr>
      </p:pic>
      <p:pic>
        <p:nvPicPr>
          <p:cNvPr id="2050" name="Picture 2" descr="Free vector muslim girl with magnifying glass on white">
            <a:extLst>
              <a:ext uri="{FF2B5EF4-FFF2-40B4-BE49-F238E27FC236}">
                <a16:creationId xmlns:a16="http://schemas.microsoft.com/office/drawing/2014/main" id="{FE3C4FCC-76B0-2EE6-C8CF-8A69D99B0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1561" y="3613457"/>
            <a:ext cx="1588769" cy="2367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CF612BC-D9E2-33F6-7680-2AF2B883835D}"/>
              </a:ext>
            </a:extLst>
          </p:cNvPr>
          <p:cNvSpPr/>
          <p:nvPr/>
        </p:nvSpPr>
        <p:spPr>
          <a:xfrm>
            <a:off x="2394282" y="36096"/>
            <a:ext cx="6725653" cy="637672"/>
          </a:xfrm>
          <a:prstGeom prst="roundRect">
            <a:avLst/>
          </a:prstGeom>
          <a:solidFill>
            <a:srgbClr val="CCFFCC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800" b="0" i="0" u="none" strike="noStrike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To identify patterns in languages</a:t>
            </a:r>
            <a:endParaRPr lang="en-GB" sz="1800" b="0">
              <a:effectLst/>
              <a:latin typeface="Century Gothic" panose="020B0502020202020204" pitchFamily="34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800" b="0" i="0" u="none" strike="noStrike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To decode a new language using reading skills</a:t>
            </a:r>
            <a:endParaRPr lang="en-GB" sz="1800" b="0" dirty="0"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253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2169179-4A9E-4B5B-866A-1B5D8B7A0078}"/>
              </a:ext>
            </a:extLst>
          </p:cNvPr>
          <p:cNvSpPr/>
          <p:nvPr/>
        </p:nvSpPr>
        <p:spPr>
          <a:xfrm>
            <a:off x="2394282" y="170266"/>
            <a:ext cx="67497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Century Gothic" panose="020B0502020202020204" pitchFamily="34" charset="0"/>
                <a:ea typeface="Adobe Gothic Std B" panose="020B0800000000000000" pitchFamily="34" charset="-128"/>
                <a:cs typeface="Arial" panose="020B0604020202020204" pitchFamily="34" charset="0"/>
              </a:rPr>
              <a:t>Lesson Objective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B2150F-4861-45D9-A7B7-2EF34D7846F1}"/>
              </a:ext>
            </a:extLst>
          </p:cNvPr>
          <p:cNvSpPr txBox="1"/>
          <p:nvPr/>
        </p:nvSpPr>
        <p:spPr>
          <a:xfrm>
            <a:off x="2720854" y="913980"/>
            <a:ext cx="6911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Pigpen Cipher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0C3F058-8685-6A7F-7242-C4F01C3A56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5910" y="1927301"/>
            <a:ext cx="3227620" cy="404287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712548C-0FED-F966-0D11-CBC831D78D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101" y="2115635"/>
            <a:ext cx="2943636" cy="92405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2EFB3D9-D6B4-1FE9-08EC-F8F5315E21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0095" y="3155891"/>
            <a:ext cx="3191320" cy="1000265"/>
          </a:xfrm>
          <a:prstGeom prst="rect">
            <a:avLst/>
          </a:prstGeom>
        </p:spPr>
      </p:pic>
      <p:pic>
        <p:nvPicPr>
          <p:cNvPr id="3074" name="Picture 2" descr="Free vector safari girl using magnifying glass cartoon character sticker">
            <a:extLst>
              <a:ext uri="{FF2B5EF4-FFF2-40B4-BE49-F238E27FC236}">
                <a16:creationId xmlns:a16="http://schemas.microsoft.com/office/drawing/2014/main" id="{17245D67-F879-B973-5629-BC094DB7E9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185" y="3286069"/>
            <a:ext cx="1743160" cy="2783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881E30F-0EFE-9F56-1A2D-06629A319B94}"/>
              </a:ext>
            </a:extLst>
          </p:cNvPr>
          <p:cNvSpPr/>
          <p:nvPr/>
        </p:nvSpPr>
        <p:spPr>
          <a:xfrm>
            <a:off x="2394282" y="36096"/>
            <a:ext cx="6725653" cy="637672"/>
          </a:xfrm>
          <a:prstGeom prst="roundRect">
            <a:avLst/>
          </a:prstGeom>
          <a:solidFill>
            <a:srgbClr val="CCFFCC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800" b="0" i="0" u="none" strike="noStrike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To identify patterns in languages</a:t>
            </a:r>
            <a:endParaRPr lang="en-GB" sz="1800" b="0">
              <a:effectLst/>
              <a:latin typeface="Century Gothic" panose="020B0502020202020204" pitchFamily="34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800" b="0" i="0" u="none" strike="noStrike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To decode a new language using reading skills</a:t>
            </a:r>
            <a:endParaRPr lang="en-GB" sz="1800" b="0" dirty="0"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05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35F24A-8960-87DD-D7FA-0491D8EE1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788" y="1587136"/>
            <a:ext cx="4769377" cy="346665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3EBF5DC-59CC-3E4E-A1E0-A18082CD30C6}"/>
              </a:ext>
            </a:extLst>
          </p:cNvPr>
          <p:cNvSpPr txBox="1"/>
          <p:nvPr/>
        </p:nvSpPr>
        <p:spPr>
          <a:xfrm>
            <a:off x="2659333" y="1032669"/>
            <a:ext cx="59738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3"/>
              </a:rPr>
              <a:t>https://www.crayola.ca/crafts/code-maker--breaker-craft</a:t>
            </a:r>
            <a:endParaRPr lang="en-GB" dirty="0"/>
          </a:p>
          <a:p>
            <a:endParaRPr lang="en-GB" dirty="0"/>
          </a:p>
        </p:txBody>
      </p:sp>
      <p:pic>
        <p:nvPicPr>
          <p:cNvPr id="4098" name="Picture 2" descr="Cute Cartoon Vector Illustration of a ...">
            <a:extLst>
              <a:ext uri="{FF2B5EF4-FFF2-40B4-BE49-F238E27FC236}">
                <a16:creationId xmlns:a16="http://schemas.microsoft.com/office/drawing/2014/main" id="{0FBC1CEE-0F74-0C58-5610-568E596CEC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906" y="2864120"/>
            <a:ext cx="2961211" cy="2961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2502429-6701-C797-88A2-CC8448D6D48A}"/>
              </a:ext>
            </a:extLst>
          </p:cNvPr>
          <p:cNvSpPr txBox="1"/>
          <p:nvPr/>
        </p:nvSpPr>
        <p:spPr>
          <a:xfrm>
            <a:off x="326571" y="5278312"/>
            <a:ext cx="62795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3"/>
              </a:rPr>
              <a:t>https://www.youtube.com/watch?v=dVkUhArtT-w</a:t>
            </a:r>
            <a:endParaRPr lang="en-GB" dirty="0"/>
          </a:p>
          <a:p>
            <a:endParaRPr lang="en-GB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555EA4B-E4C5-3A25-CE3A-4E2B90A346F2}"/>
              </a:ext>
            </a:extLst>
          </p:cNvPr>
          <p:cNvSpPr/>
          <p:nvPr/>
        </p:nvSpPr>
        <p:spPr>
          <a:xfrm>
            <a:off x="2394282" y="36096"/>
            <a:ext cx="6725653" cy="637672"/>
          </a:xfrm>
          <a:prstGeom prst="roundRect">
            <a:avLst/>
          </a:prstGeom>
          <a:solidFill>
            <a:srgbClr val="CCFFCC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800" b="0" i="0" u="none" strike="noStrike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To identify patterns in languages</a:t>
            </a:r>
            <a:endParaRPr lang="en-GB" sz="1800" b="0">
              <a:effectLst/>
              <a:latin typeface="Century Gothic" panose="020B0502020202020204" pitchFamily="34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800" b="0" i="0" u="none" strike="noStrike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To decode a new language using reading skills</a:t>
            </a:r>
            <a:endParaRPr lang="en-GB" sz="1800" b="0" dirty="0"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850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4C6E750-47B8-ED25-4B09-D26A68CA4168}"/>
              </a:ext>
            </a:extLst>
          </p:cNvPr>
          <p:cNvSpPr txBox="1"/>
          <p:nvPr/>
        </p:nvSpPr>
        <p:spPr>
          <a:xfrm>
            <a:off x="174171" y="1077216"/>
            <a:ext cx="8876587" cy="58067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marR="101600" rtl="0">
              <a:spcBef>
                <a:spcPts val="1900"/>
              </a:spcBef>
              <a:spcAft>
                <a:spcPts val="2800"/>
              </a:spcAft>
            </a:pP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I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cnduo't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bvleiee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taht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I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culod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aulaclty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uesdtannrd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waht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I was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rdnaieg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.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Unisg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the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icndeblire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pweor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of the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hmuan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mnid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aocdcrnig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to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rseecrah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at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Cmabrigde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Uinervtisy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, it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dseno't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mttaer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in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waht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oderr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the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lterets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in a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wrod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are, the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olny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irpoamtnt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tihng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is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taht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the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frsit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and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lsat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ltteer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be in the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rhgit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pclae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. The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rset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can be a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taotl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mses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and you can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sitll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raed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it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whoutit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a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pboerlm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.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Tihs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is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bucseae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the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huamn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mnid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deos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not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raed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ervey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ltteer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by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istlef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, but the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wrod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as a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wlohe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.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Aaznmig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, huh?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Yaeh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and I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awlyas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tghhuot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slelinpg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was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ipmorantt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! See if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yuor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fdreins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can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raed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GB" sz="2400" b="1" i="0" u="none" strike="noStrike" dirty="0" err="1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tihs</a:t>
            </a:r>
            <a:r>
              <a:rPr lang="en-GB" sz="2400" b="1" i="0" u="none" strike="noStrike" dirty="0">
                <a:solidFill>
                  <a:srgbClr val="3F3530"/>
                </a:solidFill>
                <a:effectLst/>
                <a:latin typeface="Verdana" panose="020B0604030504040204" pitchFamily="34" charset="0"/>
              </a:rPr>
              <a:t> too.</a:t>
            </a:r>
            <a:endParaRPr lang="en-GB" sz="2400" b="1" dirty="0">
              <a:effectLst/>
            </a:endParaRPr>
          </a:p>
          <a:p>
            <a:br>
              <a:rPr lang="en-GB" dirty="0"/>
            </a:br>
            <a:endParaRPr lang="en-GB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569BCA6-4104-846A-8531-3C48F96675CD}"/>
              </a:ext>
            </a:extLst>
          </p:cNvPr>
          <p:cNvSpPr/>
          <p:nvPr/>
        </p:nvSpPr>
        <p:spPr>
          <a:xfrm>
            <a:off x="2394282" y="36096"/>
            <a:ext cx="6725653" cy="637672"/>
          </a:xfrm>
          <a:prstGeom prst="roundRect">
            <a:avLst/>
          </a:prstGeom>
          <a:solidFill>
            <a:srgbClr val="CCFFCC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800" b="0" i="0" u="none" strike="noStrike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To identify patterns in languages</a:t>
            </a:r>
            <a:endParaRPr lang="en-GB" sz="1800" b="0">
              <a:effectLst/>
              <a:latin typeface="Century Gothic" panose="020B0502020202020204" pitchFamily="34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800" b="0" i="0" u="none" strike="noStrike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To decode a new language using reading skills</a:t>
            </a:r>
            <a:endParaRPr lang="en-GB" sz="1800" b="0" dirty="0"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6205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B607120-4D05-7B67-681E-E2B0A0B3A4D5}"/>
              </a:ext>
            </a:extLst>
          </p:cNvPr>
          <p:cNvSpPr txBox="1"/>
          <p:nvPr/>
        </p:nvSpPr>
        <p:spPr>
          <a:xfrm>
            <a:off x="2348204" y="1309692"/>
            <a:ext cx="64972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2"/>
              </a:rPr>
              <a:t>https://www.gonoodle.com/videos/92knjX/how-to-speak-pig-latin</a:t>
            </a:r>
            <a:endParaRPr lang="en-GB" dirty="0"/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53F9DC-B104-8E6A-AB2C-ACBC137F6F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3919" y="1711768"/>
            <a:ext cx="5748749" cy="38365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FE9C848-D68B-7FF4-BC77-814F35B6F0AB}"/>
              </a:ext>
            </a:extLst>
          </p:cNvPr>
          <p:cNvSpPr txBox="1"/>
          <p:nvPr/>
        </p:nvSpPr>
        <p:spPr>
          <a:xfrm>
            <a:off x="220825" y="5627218"/>
            <a:ext cx="87801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2"/>
              </a:rPr>
              <a:t>https://bunnystudio.com/blog/a-quick-guide-for-translating-to-pig-latin-with-examples/</a:t>
            </a:r>
            <a:endParaRPr lang="en-GB" dirty="0"/>
          </a:p>
          <a:p>
            <a:endParaRPr lang="en-GB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AE5D40C-ADDC-8957-6F72-5D4A211C2B19}"/>
              </a:ext>
            </a:extLst>
          </p:cNvPr>
          <p:cNvSpPr/>
          <p:nvPr/>
        </p:nvSpPr>
        <p:spPr>
          <a:xfrm>
            <a:off x="2394282" y="36096"/>
            <a:ext cx="6725653" cy="637672"/>
          </a:xfrm>
          <a:prstGeom prst="roundRect">
            <a:avLst/>
          </a:prstGeom>
          <a:solidFill>
            <a:srgbClr val="CCFFCC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800" b="0" i="0" u="none" strike="noStrike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To identify patterns in languages</a:t>
            </a:r>
            <a:endParaRPr lang="en-GB" sz="1800" b="0">
              <a:effectLst/>
              <a:latin typeface="Century Gothic" panose="020B0502020202020204" pitchFamily="34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800" b="0" i="0" u="none" strike="noStrike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To decode a new language using reading skills</a:t>
            </a:r>
            <a:endParaRPr lang="en-GB" sz="1800" b="0" dirty="0"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1723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316</Words>
  <Application>Microsoft Office PowerPoint</Application>
  <PresentationFormat>On-screen Show (4:3)</PresentationFormat>
  <Paragraphs>30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Century Gothic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Raine, Chloe</dc:creator>
  <cp:lastModifiedBy>Chloe Raine</cp:lastModifiedBy>
  <cp:revision>33</cp:revision>
  <dcterms:created xsi:type="dcterms:W3CDTF">2024-05-15T06:48:50Z</dcterms:created>
  <dcterms:modified xsi:type="dcterms:W3CDTF">2024-12-08T17:56:17Z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0959cb5-d6fa-43bd-af65-dd08ea55ea38_Enabled">
    <vt:lpwstr>true</vt:lpwstr>
  </property>
  <property fmtid="{D5CDD505-2E9C-101B-9397-08002B2CF9AE}" pid="3" name="MSIP_Label_b0959cb5-d6fa-43bd-af65-dd08ea55ea38_SetDate">
    <vt:lpwstr>2024-05-20T12:05:10Z</vt:lpwstr>
  </property>
  <property fmtid="{D5CDD505-2E9C-101B-9397-08002B2CF9AE}" pid="4" name="MSIP_Label_b0959cb5-d6fa-43bd-af65-dd08ea55ea38_Method">
    <vt:lpwstr>Privileged</vt:lpwstr>
  </property>
  <property fmtid="{D5CDD505-2E9C-101B-9397-08002B2CF9AE}" pid="5" name="MSIP_Label_b0959cb5-d6fa-43bd-af65-dd08ea55ea38_Name">
    <vt:lpwstr>b0959cb5-d6fa-43bd-af65-dd08ea55ea38</vt:lpwstr>
  </property>
  <property fmtid="{D5CDD505-2E9C-101B-9397-08002B2CF9AE}" pid="6" name="MSIP_Label_b0959cb5-d6fa-43bd-af65-dd08ea55ea38_SiteId">
    <vt:lpwstr>c947251d-81c4-4c9b-995d-f3d3b7a048c7</vt:lpwstr>
  </property>
  <property fmtid="{D5CDD505-2E9C-101B-9397-08002B2CF9AE}" pid="7" name="MSIP_Label_b0959cb5-d6fa-43bd-af65-dd08ea55ea38_ActionId">
    <vt:lpwstr>4ea11e96-4194-412e-a03e-8a31bcb9e719</vt:lpwstr>
  </property>
  <property fmtid="{D5CDD505-2E9C-101B-9397-08002B2CF9AE}" pid="8" name="MSIP_Label_b0959cb5-d6fa-43bd-af65-dd08ea55ea38_ContentBits">
    <vt:lpwstr>1</vt:lpwstr>
  </property>
  <property fmtid="{D5CDD505-2E9C-101B-9397-08002B2CF9AE}" pid="9" name="ClassificationContentMarkingHeaderLocations">
    <vt:lpwstr>Office Theme:8</vt:lpwstr>
  </property>
  <property fmtid="{D5CDD505-2E9C-101B-9397-08002B2CF9AE}" pid="10" name="ClassificationContentMarkingHeaderText">
    <vt:lpwstr>This document was classified as: OFFICIAL</vt:lpwstr>
  </property>
</Properties>
</file>