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2" r:id="rId2"/>
    <p:sldId id="263" r:id="rId3"/>
    <p:sldId id="267" r:id="rId4"/>
    <p:sldId id="268" r:id="rId5"/>
    <p:sldId id="270" r:id="rId6"/>
    <p:sldId id="271" r:id="rId7"/>
    <p:sldId id="265" r:id="rId8"/>
    <p:sldId id="269" r:id="rId9"/>
    <p:sldId id="272" r:id="rId10"/>
    <p:sldId id="273" r:id="rId11"/>
    <p:sldId id="278" r:id="rId12"/>
    <p:sldId id="279" r:id="rId13"/>
    <p:sldId id="280" r:id="rId14"/>
    <p:sldId id="281" r:id="rId15"/>
    <p:sldId id="284" r:id="rId16"/>
    <p:sldId id="285" r:id="rId17"/>
    <p:sldId id="282" r:id="rId18"/>
    <p:sldId id="283" r:id="rId19"/>
    <p:sldId id="276" r:id="rId20"/>
    <p:sldId id="277" r:id="rId21"/>
    <p:sldId id="274" r:id="rId22"/>
    <p:sldId id="275" r:id="rId23"/>
    <p:sldId id="286" r:id="rId24"/>
    <p:sldId id="287"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DAF4"/>
    <a:srgbClr val="70AD47"/>
    <a:srgbClr val="CCFFCC"/>
    <a:srgbClr val="A1E367"/>
    <a:srgbClr val="2394E0"/>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81727" autoAdjust="0"/>
  </p:normalViewPr>
  <p:slideViewPr>
    <p:cSldViewPr snapToGrid="0">
      <p:cViewPr varScale="1">
        <p:scale>
          <a:sx n="63" d="100"/>
          <a:sy n="63" d="100"/>
        </p:scale>
        <p:origin x="14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867B57-5D3F-465B-9E9B-34CC01F95417}" type="datetimeFigureOut">
              <a:rPr lang="en-GB" smtClean="0"/>
              <a:t>04/12/2024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E0A48E-DB4D-4EA7-9291-17E826EBF8B5}" type="slidenum">
              <a:rPr lang="en-GB" smtClean="0"/>
              <a:t>‹#›</a:t>
            </a:fld>
            <a:endParaRPr lang="en-GB"/>
          </a:p>
        </p:txBody>
      </p:sp>
    </p:spTree>
    <p:extLst>
      <p:ext uri="{BB962C8B-B14F-4D97-AF65-F5344CB8AC3E}">
        <p14:creationId xmlns:p14="http://schemas.microsoft.com/office/powerpoint/2010/main" val="1863135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Timer set for 1 minute</a:t>
            </a:r>
          </a:p>
        </p:txBody>
      </p:sp>
      <p:sp>
        <p:nvSpPr>
          <p:cNvPr id="4" name="Slide Number Placeholder 3"/>
          <p:cNvSpPr>
            <a:spLocks noGrp="1"/>
          </p:cNvSpPr>
          <p:nvPr>
            <p:ph type="sldNum" sz="quarter" idx="5"/>
          </p:nvPr>
        </p:nvSpPr>
        <p:spPr/>
        <p:txBody>
          <a:bodyPr/>
          <a:lstStyle/>
          <a:p>
            <a:fld id="{45E0A48E-DB4D-4EA7-9291-17E826EBF8B5}" type="slidenum">
              <a:rPr lang="en-GB" smtClean="0"/>
              <a:t>2</a:t>
            </a:fld>
            <a:endParaRPr lang="en-GB"/>
          </a:p>
        </p:txBody>
      </p:sp>
    </p:spTree>
    <p:extLst>
      <p:ext uri="{BB962C8B-B14F-4D97-AF65-F5344CB8AC3E}">
        <p14:creationId xmlns:p14="http://schemas.microsoft.com/office/powerpoint/2010/main" val="1630676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11</a:t>
            </a:fld>
            <a:endParaRPr lang="en-GB"/>
          </a:p>
        </p:txBody>
      </p:sp>
    </p:spTree>
    <p:extLst>
      <p:ext uri="{BB962C8B-B14F-4D97-AF65-F5344CB8AC3E}">
        <p14:creationId xmlns:p14="http://schemas.microsoft.com/office/powerpoint/2010/main" val="3367493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12</a:t>
            </a:fld>
            <a:endParaRPr lang="en-GB"/>
          </a:p>
        </p:txBody>
      </p:sp>
    </p:spTree>
    <p:extLst>
      <p:ext uri="{BB962C8B-B14F-4D97-AF65-F5344CB8AC3E}">
        <p14:creationId xmlns:p14="http://schemas.microsoft.com/office/powerpoint/2010/main" val="3789127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13</a:t>
            </a:fld>
            <a:endParaRPr lang="en-GB"/>
          </a:p>
        </p:txBody>
      </p:sp>
    </p:spTree>
    <p:extLst>
      <p:ext uri="{BB962C8B-B14F-4D97-AF65-F5344CB8AC3E}">
        <p14:creationId xmlns:p14="http://schemas.microsoft.com/office/powerpoint/2010/main" val="39829520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14</a:t>
            </a:fld>
            <a:endParaRPr lang="en-GB"/>
          </a:p>
        </p:txBody>
      </p:sp>
    </p:spTree>
    <p:extLst>
      <p:ext uri="{BB962C8B-B14F-4D97-AF65-F5344CB8AC3E}">
        <p14:creationId xmlns:p14="http://schemas.microsoft.com/office/powerpoint/2010/main" val="2478096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15</a:t>
            </a:fld>
            <a:endParaRPr lang="en-GB"/>
          </a:p>
        </p:txBody>
      </p:sp>
    </p:spTree>
    <p:extLst>
      <p:ext uri="{BB962C8B-B14F-4D97-AF65-F5344CB8AC3E}">
        <p14:creationId xmlns:p14="http://schemas.microsoft.com/office/powerpoint/2010/main" val="2683554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16</a:t>
            </a:fld>
            <a:endParaRPr lang="en-GB"/>
          </a:p>
        </p:txBody>
      </p:sp>
    </p:spTree>
    <p:extLst>
      <p:ext uri="{BB962C8B-B14F-4D97-AF65-F5344CB8AC3E}">
        <p14:creationId xmlns:p14="http://schemas.microsoft.com/office/powerpoint/2010/main" val="990173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17</a:t>
            </a:fld>
            <a:endParaRPr lang="en-GB"/>
          </a:p>
        </p:txBody>
      </p:sp>
    </p:spTree>
    <p:extLst>
      <p:ext uri="{BB962C8B-B14F-4D97-AF65-F5344CB8AC3E}">
        <p14:creationId xmlns:p14="http://schemas.microsoft.com/office/powerpoint/2010/main" val="1450039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18</a:t>
            </a:fld>
            <a:endParaRPr lang="en-GB"/>
          </a:p>
        </p:txBody>
      </p:sp>
    </p:spTree>
    <p:extLst>
      <p:ext uri="{BB962C8B-B14F-4D97-AF65-F5344CB8AC3E}">
        <p14:creationId xmlns:p14="http://schemas.microsoft.com/office/powerpoint/2010/main" val="28055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19</a:t>
            </a:fld>
            <a:endParaRPr lang="en-GB"/>
          </a:p>
        </p:txBody>
      </p:sp>
    </p:spTree>
    <p:extLst>
      <p:ext uri="{BB962C8B-B14F-4D97-AF65-F5344CB8AC3E}">
        <p14:creationId xmlns:p14="http://schemas.microsoft.com/office/powerpoint/2010/main" val="2403619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20</a:t>
            </a:fld>
            <a:endParaRPr lang="en-GB"/>
          </a:p>
        </p:txBody>
      </p:sp>
    </p:spTree>
    <p:extLst>
      <p:ext uri="{BB962C8B-B14F-4D97-AF65-F5344CB8AC3E}">
        <p14:creationId xmlns:p14="http://schemas.microsoft.com/office/powerpoint/2010/main" val="158439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Timer set for 5 minutes</a:t>
            </a:r>
          </a:p>
        </p:txBody>
      </p:sp>
      <p:sp>
        <p:nvSpPr>
          <p:cNvPr id="4" name="Slide Number Placeholder 3"/>
          <p:cNvSpPr>
            <a:spLocks noGrp="1"/>
          </p:cNvSpPr>
          <p:nvPr>
            <p:ph type="sldNum" sz="quarter" idx="5"/>
          </p:nvPr>
        </p:nvSpPr>
        <p:spPr/>
        <p:txBody>
          <a:bodyPr/>
          <a:lstStyle/>
          <a:p>
            <a:fld id="{45E0A48E-DB4D-4EA7-9291-17E826EBF8B5}" type="slidenum">
              <a:rPr lang="en-GB" smtClean="0"/>
              <a:t>3</a:t>
            </a:fld>
            <a:endParaRPr lang="en-GB"/>
          </a:p>
        </p:txBody>
      </p:sp>
    </p:spTree>
    <p:extLst>
      <p:ext uri="{BB962C8B-B14F-4D97-AF65-F5344CB8AC3E}">
        <p14:creationId xmlns:p14="http://schemas.microsoft.com/office/powerpoint/2010/main" val="4192628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21</a:t>
            </a:fld>
            <a:endParaRPr lang="en-GB"/>
          </a:p>
        </p:txBody>
      </p:sp>
    </p:spTree>
    <p:extLst>
      <p:ext uri="{BB962C8B-B14F-4D97-AF65-F5344CB8AC3E}">
        <p14:creationId xmlns:p14="http://schemas.microsoft.com/office/powerpoint/2010/main" val="204760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22</a:t>
            </a:fld>
            <a:endParaRPr lang="en-GB"/>
          </a:p>
        </p:txBody>
      </p:sp>
    </p:spTree>
    <p:extLst>
      <p:ext uri="{BB962C8B-B14F-4D97-AF65-F5344CB8AC3E}">
        <p14:creationId xmlns:p14="http://schemas.microsoft.com/office/powerpoint/2010/main" val="817875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23</a:t>
            </a:fld>
            <a:endParaRPr lang="en-GB"/>
          </a:p>
        </p:txBody>
      </p:sp>
    </p:spTree>
    <p:extLst>
      <p:ext uri="{BB962C8B-B14F-4D97-AF65-F5344CB8AC3E}">
        <p14:creationId xmlns:p14="http://schemas.microsoft.com/office/powerpoint/2010/main" val="3432799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24</a:t>
            </a:fld>
            <a:endParaRPr lang="en-GB"/>
          </a:p>
        </p:txBody>
      </p:sp>
    </p:spTree>
    <p:extLst>
      <p:ext uri="{BB962C8B-B14F-4D97-AF65-F5344CB8AC3E}">
        <p14:creationId xmlns:p14="http://schemas.microsoft.com/office/powerpoint/2010/main" val="150872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Timer set for 5 minutes</a:t>
            </a:r>
          </a:p>
        </p:txBody>
      </p:sp>
      <p:sp>
        <p:nvSpPr>
          <p:cNvPr id="4" name="Slide Number Placeholder 3"/>
          <p:cNvSpPr>
            <a:spLocks noGrp="1"/>
          </p:cNvSpPr>
          <p:nvPr>
            <p:ph type="sldNum" sz="quarter" idx="5"/>
          </p:nvPr>
        </p:nvSpPr>
        <p:spPr/>
        <p:txBody>
          <a:bodyPr/>
          <a:lstStyle/>
          <a:p>
            <a:fld id="{45E0A48E-DB4D-4EA7-9291-17E826EBF8B5}" type="slidenum">
              <a:rPr lang="en-GB" smtClean="0"/>
              <a:t>4</a:t>
            </a:fld>
            <a:endParaRPr lang="en-GB"/>
          </a:p>
        </p:txBody>
      </p:sp>
    </p:spTree>
    <p:extLst>
      <p:ext uri="{BB962C8B-B14F-4D97-AF65-F5344CB8AC3E}">
        <p14:creationId xmlns:p14="http://schemas.microsoft.com/office/powerpoint/2010/main" val="2447359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5</a:t>
            </a:fld>
            <a:endParaRPr lang="en-GB"/>
          </a:p>
        </p:txBody>
      </p:sp>
    </p:spTree>
    <p:extLst>
      <p:ext uri="{BB962C8B-B14F-4D97-AF65-F5344CB8AC3E}">
        <p14:creationId xmlns:p14="http://schemas.microsoft.com/office/powerpoint/2010/main" val="534371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6</a:t>
            </a:fld>
            <a:endParaRPr lang="en-GB"/>
          </a:p>
        </p:txBody>
      </p:sp>
    </p:spTree>
    <p:extLst>
      <p:ext uri="{BB962C8B-B14F-4D97-AF65-F5344CB8AC3E}">
        <p14:creationId xmlns:p14="http://schemas.microsoft.com/office/powerpoint/2010/main" val="1588598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7</a:t>
            </a:fld>
            <a:endParaRPr lang="en-GB"/>
          </a:p>
        </p:txBody>
      </p:sp>
    </p:spTree>
    <p:extLst>
      <p:ext uri="{BB962C8B-B14F-4D97-AF65-F5344CB8AC3E}">
        <p14:creationId xmlns:p14="http://schemas.microsoft.com/office/powerpoint/2010/main" val="1043066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8</a:t>
            </a:fld>
            <a:endParaRPr lang="en-GB"/>
          </a:p>
        </p:txBody>
      </p:sp>
    </p:spTree>
    <p:extLst>
      <p:ext uri="{BB962C8B-B14F-4D97-AF65-F5344CB8AC3E}">
        <p14:creationId xmlns:p14="http://schemas.microsoft.com/office/powerpoint/2010/main" val="887894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9</a:t>
            </a:fld>
            <a:endParaRPr lang="en-GB"/>
          </a:p>
        </p:txBody>
      </p:sp>
    </p:spTree>
    <p:extLst>
      <p:ext uri="{BB962C8B-B14F-4D97-AF65-F5344CB8AC3E}">
        <p14:creationId xmlns:p14="http://schemas.microsoft.com/office/powerpoint/2010/main" val="12092165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E0A48E-DB4D-4EA7-9291-17E826EBF8B5}" type="slidenum">
              <a:rPr lang="en-GB" smtClean="0"/>
              <a:t>10</a:t>
            </a:fld>
            <a:endParaRPr lang="en-GB"/>
          </a:p>
        </p:txBody>
      </p:sp>
    </p:spTree>
    <p:extLst>
      <p:ext uri="{BB962C8B-B14F-4D97-AF65-F5344CB8AC3E}">
        <p14:creationId xmlns:p14="http://schemas.microsoft.com/office/powerpoint/2010/main" val="3764796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534611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89652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207350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904237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299F09-7B6E-492B-9CA5-929656FB4E1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17007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24964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299F09-7B6E-492B-9CA5-929656FB4E11}" type="datetimeFigureOut">
              <a:rPr lang="en-GB" smtClean="0"/>
              <a:t>04/12/2024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32714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299F09-7B6E-492B-9CA5-929656FB4E11}" type="datetimeFigureOut">
              <a:rPr lang="en-GB" smtClean="0"/>
              <a:t>04/12/2024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2122272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99F09-7B6E-492B-9CA5-929656FB4E11}" type="datetimeFigureOut">
              <a:rPr lang="en-GB" smtClean="0"/>
              <a:t>04/12/2024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3012224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76159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99F09-7B6E-492B-9CA5-929656FB4E11}" type="datetimeFigureOut">
              <a:rPr lang="en-GB" smtClean="0"/>
              <a:t>04/12/2024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D4A982-E5DC-48F9-8AEA-F778C300C111}" type="slidenum">
              <a:rPr lang="en-GB" smtClean="0"/>
              <a:t>‹#›</a:t>
            </a:fld>
            <a:endParaRPr lang="en-GB"/>
          </a:p>
        </p:txBody>
      </p:sp>
    </p:spTree>
    <p:extLst>
      <p:ext uri="{BB962C8B-B14F-4D97-AF65-F5344CB8AC3E}">
        <p14:creationId xmlns:p14="http://schemas.microsoft.com/office/powerpoint/2010/main" val="418583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1000" t="-1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99F09-7B6E-492B-9CA5-929656FB4E11}" type="datetimeFigureOut">
              <a:rPr lang="en-GB" smtClean="0"/>
              <a:t>04/12/2024</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4A982-E5DC-48F9-8AEA-F778C300C111}" type="slidenum">
              <a:rPr lang="en-GB" smtClean="0"/>
              <a:t>‹#›</a:t>
            </a:fld>
            <a:endParaRPr lang="en-GB"/>
          </a:p>
        </p:txBody>
      </p:sp>
    </p:spTree>
    <p:extLst>
      <p:ext uri="{BB962C8B-B14F-4D97-AF65-F5344CB8AC3E}">
        <p14:creationId xmlns:p14="http://schemas.microsoft.com/office/powerpoint/2010/main" val="352884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about:blank" TargetMode="Externa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28B56B-1BA1-4FCF-AA40-0BE592A22B36}"/>
              </a:ext>
            </a:extLst>
          </p:cNvPr>
          <p:cNvSpPr txBox="1"/>
          <p:nvPr/>
        </p:nvSpPr>
        <p:spPr>
          <a:xfrm>
            <a:off x="2406316" y="108284"/>
            <a:ext cx="6737684" cy="3046988"/>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Session 5: What career opportunities are created through learning a language?</a:t>
            </a:r>
          </a:p>
        </p:txBody>
      </p:sp>
      <p:pic>
        <p:nvPicPr>
          <p:cNvPr id="5" name="Graphic 4" descr="Chat">
            <a:extLst>
              <a:ext uri="{FF2B5EF4-FFF2-40B4-BE49-F238E27FC236}">
                <a16:creationId xmlns:a16="http://schemas.microsoft.com/office/drawing/2014/main" id="{D463003F-6306-4272-A5BC-FC6551227C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657071">
            <a:off x="7424691" y="3020935"/>
            <a:ext cx="1326270" cy="1326270"/>
          </a:xfrm>
          <a:prstGeom prst="rect">
            <a:avLst/>
          </a:prstGeom>
        </p:spPr>
      </p:pic>
      <p:sp>
        <p:nvSpPr>
          <p:cNvPr id="6" name="Rectangle: Rounded Corners 5">
            <a:extLst>
              <a:ext uri="{FF2B5EF4-FFF2-40B4-BE49-F238E27FC236}">
                <a16:creationId xmlns:a16="http://schemas.microsoft.com/office/drawing/2014/main" id="{8DAB52FA-BD01-4478-9BC3-49C0A826CE42}"/>
              </a:ext>
            </a:extLst>
          </p:cNvPr>
          <p:cNvSpPr/>
          <p:nvPr/>
        </p:nvSpPr>
        <p:spPr>
          <a:xfrm>
            <a:off x="95004" y="4145736"/>
            <a:ext cx="8952740" cy="1865836"/>
          </a:xfrm>
          <a:prstGeom prst="roundRect">
            <a:avLst/>
          </a:prstGeom>
          <a:solidFill>
            <a:srgbClr val="CCFFCC"/>
          </a:solid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r>
              <a:rPr lang="en-GB" sz="4000">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sz="2000" dirty="0">
              <a:latin typeface="Century Gothic" panose="020B0502020202020204" pitchFamily="34" charset="0"/>
              <a:ea typeface="Adobe Gothic Std B" panose="020B0800000000000000" pitchFamily="34" charset="-128"/>
              <a:cs typeface="Arial" panose="020B0604020202020204" pitchFamily="34" charset="0"/>
            </a:endParaRPr>
          </a:p>
        </p:txBody>
      </p:sp>
      <p:sp>
        <p:nvSpPr>
          <p:cNvPr id="7" name="TextBox 6">
            <a:extLst>
              <a:ext uri="{FF2B5EF4-FFF2-40B4-BE49-F238E27FC236}">
                <a16:creationId xmlns:a16="http://schemas.microsoft.com/office/drawing/2014/main" id="{6CE8EB8C-5479-4628-AD53-C417976EFC80}"/>
              </a:ext>
            </a:extLst>
          </p:cNvPr>
          <p:cNvSpPr txBox="1"/>
          <p:nvPr/>
        </p:nvSpPr>
        <p:spPr>
          <a:xfrm>
            <a:off x="222183" y="3684070"/>
            <a:ext cx="5293895" cy="461665"/>
          </a:xfrm>
          <a:prstGeom prst="rect">
            <a:avLst/>
          </a:prstGeom>
          <a:noFill/>
        </p:spPr>
        <p:txBody>
          <a:bodyPr wrap="square" rtlCol="0">
            <a:spAutoFit/>
          </a:bodyPr>
          <a:lstStyle/>
          <a:p>
            <a:r>
              <a:rPr lang="en-GB" sz="2400" b="1" dirty="0">
                <a:latin typeface="Century Gothic" panose="020B0502020202020204" pitchFamily="34" charset="0"/>
              </a:rPr>
              <a:t>Lesson Objective:</a:t>
            </a:r>
          </a:p>
        </p:txBody>
      </p:sp>
    </p:spTree>
    <p:extLst>
      <p:ext uri="{BB962C8B-B14F-4D97-AF65-F5344CB8AC3E}">
        <p14:creationId xmlns:p14="http://schemas.microsoft.com/office/powerpoint/2010/main" val="1293686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TextBox 1"/>
          <p:cNvSpPr txBox="1"/>
          <p:nvPr/>
        </p:nvSpPr>
        <p:spPr>
          <a:xfrm>
            <a:off x="352764" y="2645725"/>
            <a:ext cx="8331715" cy="3416320"/>
          </a:xfrm>
          <a:prstGeom prst="rect">
            <a:avLst/>
          </a:prstGeom>
          <a:noFill/>
        </p:spPr>
        <p:txBody>
          <a:bodyPr wrap="square" rtlCol="0">
            <a:spAutoFit/>
          </a:bodyPr>
          <a:lstStyle/>
          <a:p>
            <a:r>
              <a:rPr lang="en-GB" sz="2400" dirty="0"/>
              <a:t>If you love learning other languages, how about sharing that love with students as a foreign language teacher? It’s another one of the top foreign language careers in high demand!</a:t>
            </a:r>
          </a:p>
          <a:p>
            <a:endParaRPr lang="en-GB" sz="2400" dirty="0"/>
          </a:p>
          <a:p>
            <a:r>
              <a:rPr lang="en-GB" sz="2400" dirty="0"/>
              <a:t>As a teacher, you’ll open up a whole new world to your students where they can learn about cultural customs, traditions, festivities, and more. If you’re not yet a fluent speaker of two languages, you can improve exponentially by living with a host family abroad.</a:t>
            </a:r>
          </a:p>
        </p:txBody>
      </p:sp>
    </p:spTree>
    <p:extLst>
      <p:ext uri="{BB962C8B-B14F-4D97-AF65-F5344CB8AC3E}">
        <p14:creationId xmlns:p14="http://schemas.microsoft.com/office/powerpoint/2010/main" val="2079557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6" name="Rectangle 5"/>
          <p:cNvSpPr/>
          <p:nvPr/>
        </p:nvSpPr>
        <p:spPr>
          <a:xfrm>
            <a:off x="213515" y="2316769"/>
            <a:ext cx="8819086" cy="3416320"/>
          </a:xfrm>
          <a:prstGeom prst="rect">
            <a:avLst/>
          </a:prstGeom>
        </p:spPr>
        <p:txBody>
          <a:bodyPr wrap="square">
            <a:spAutoFit/>
          </a:bodyPr>
          <a:lstStyle/>
          <a:p>
            <a:r>
              <a:rPr lang="en-GB" sz="2400" dirty="0"/>
              <a:t>As a _____________  ______________, you get to meet new people from all walks of life. In this line of work, it’s all about providing exceptional service for customers. By knowing another language, you can identify and address international visitors’ needs accordingly.</a:t>
            </a:r>
          </a:p>
          <a:p>
            <a:endParaRPr lang="en-GB" sz="2400" dirty="0"/>
          </a:p>
          <a:p>
            <a:r>
              <a:rPr lang="en-GB" sz="2400" dirty="0"/>
              <a:t>Many who work in _________  _______________ love that this position requires a diverse range of abilities, from training staff to coordinating events. And if you’re looking for jobs with languages and travel, __________  ______________ offers a lot in that department!</a:t>
            </a:r>
          </a:p>
        </p:txBody>
      </p:sp>
    </p:spTree>
    <p:extLst>
      <p:ext uri="{BB962C8B-B14F-4D97-AF65-F5344CB8AC3E}">
        <p14:creationId xmlns:p14="http://schemas.microsoft.com/office/powerpoint/2010/main" val="1698468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6" name="Rectangle 5"/>
          <p:cNvSpPr/>
          <p:nvPr/>
        </p:nvSpPr>
        <p:spPr>
          <a:xfrm>
            <a:off x="246005" y="2423526"/>
            <a:ext cx="8577722" cy="3416320"/>
          </a:xfrm>
          <a:prstGeom prst="rect">
            <a:avLst/>
          </a:prstGeom>
        </p:spPr>
        <p:txBody>
          <a:bodyPr wrap="square">
            <a:spAutoFit/>
          </a:bodyPr>
          <a:lstStyle/>
          <a:p>
            <a:r>
              <a:rPr lang="en-GB" sz="2400" dirty="0"/>
              <a:t>As a hotel manager, you get to meet new people from all walks of life. In this line of work, it’s all about providing exceptional service for customers. By knowing another language, you can identify and address international visitors’ needs accordingly.</a:t>
            </a:r>
          </a:p>
          <a:p>
            <a:endParaRPr lang="en-GB" sz="2400" dirty="0"/>
          </a:p>
          <a:p>
            <a:r>
              <a:rPr lang="en-GB" sz="2400" dirty="0"/>
              <a:t>Many who work in hotel management love that this position requires a diverse range of abilities, from training staff to coordinating events. And if you’re looking for jobs with languages and travel, hotel management offers a lot in that department!</a:t>
            </a:r>
          </a:p>
        </p:txBody>
      </p:sp>
    </p:spTree>
    <p:extLst>
      <p:ext uri="{BB962C8B-B14F-4D97-AF65-F5344CB8AC3E}">
        <p14:creationId xmlns:p14="http://schemas.microsoft.com/office/powerpoint/2010/main" val="490600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6" name="Rectangle 5"/>
          <p:cNvSpPr/>
          <p:nvPr/>
        </p:nvSpPr>
        <p:spPr>
          <a:xfrm>
            <a:off x="171739" y="2278584"/>
            <a:ext cx="8833011" cy="3785652"/>
          </a:xfrm>
          <a:prstGeom prst="rect">
            <a:avLst/>
          </a:prstGeom>
        </p:spPr>
        <p:txBody>
          <a:bodyPr wrap="square">
            <a:spAutoFit/>
          </a:bodyPr>
          <a:lstStyle/>
          <a:p>
            <a:r>
              <a:rPr lang="en-GB" sz="2400" dirty="0"/>
              <a:t>One of the best jobs for foreign language speakers? Taking care of children who speak your target language! __ ______ (French for “on par” or “equal”) live with a family and help take care of the little ones. The family typically pays for the room and board and provides a monthly wage.</a:t>
            </a:r>
          </a:p>
          <a:p>
            <a:endParaRPr lang="en-GB" sz="2400" dirty="0"/>
          </a:p>
          <a:p>
            <a:r>
              <a:rPr lang="en-GB" sz="2400" dirty="0"/>
              <a:t>In many cases with work visas, you can stay with them for up to two years. Score! During this time, you’ll have a chance to explore the country on your days off or maybe even travel with the family on their holidays.</a:t>
            </a:r>
          </a:p>
        </p:txBody>
      </p:sp>
    </p:spTree>
    <p:extLst>
      <p:ext uri="{BB962C8B-B14F-4D97-AF65-F5344CB8AC3E}">
        <p14:creationId xmlns:p14="http://schemas.microsoft.com/office/powerpoint/2010/main" val="3121141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6" name="Rectangle 5"/>
          <p:cNvSpPr/>
          <p:nvPr/>
        </p:nvSpPr>
        <p:spPr>
          <a:xfrm>
            <a:off x="176381" y="2316769"/>
            <a:ext cx="8860862" cy="3785652"/>
          </a:xfrm>
          <a:prstGeom prst="rect">
            <a:avLst/>
          </a:prstGeom>
        </p:spPr>
        <p:txBody>
          <a:bodyPr wrap="square">
            <a:spAutoFit/>
          </a:bodyPr>
          <a:lstStyle/>
          <a:p>
            <a:r>
              <a:rPr lang="en-GB" sz="2400" dirty="0"/>
              <a:t>One of the best jobs for foreign language speakers? Taking care of children who speak your target language! Au pairs (French for “on par” or “equal”) live with a family and help take care of the little ones. The family typically pays for the room and board and provides a monthly wage.</a:t>
            </a:r>
          </a:p>
          <a:p>
            <a:endParaRPr lang="en-GB" sz="2400" dirty="0"/>
          </a:p>
          <a:p>
            <a:r>
              <a:rPr lang="en-GB" sz="2400" dirty="0"/>
              <a:t>In many cases with work visas, you can stay with them for up to two years. Score! During this time, you’ll have a chance to explore the country on your days off or maybe even travel with the family on their holidays.</a:t>
            </a:r>
          </a:p>
        </p:txBody>
      </p:sp>
    </p:spTree>
    <p:extLst>
      <p:ext uri="{BB962C8B-B14F-4D97-AF65-F5344CB8AC3E}">
        <p14:creationId xmlns:p14="http://schemas.microsoft.com/office/powerpoint/2010/main" val="3175242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5" name="Rectangle 4"/>
          <p:cNvSpPr/>
          <p:nvPr/>
        </p:nvSpPr>
        <p:spPr>
          <a:xfrm>
            <a:off x="74266" y="2269301"/>
            <a:ext cx="8921202" cy="3785652"/>
          </a:xfrm>
          <a:prstGeom prst="rect">
            <a:avLst/>
          </a:prstGeom>
        </p:spPr>
        <p:txBody>
          <a:bodyPr wrap="square">
            <a:spAutoFit/>
          </a:bodyPr>
          <a:lstStyle/>
          <a:p>
            <a:pPr fontAlgn="base"/>
            <a:r>
              <a:rPr lang="en-GB" sz="2400" dirty="0">
                <a:solidFill>
                  <a:srgbClr val="444444"/>
                </a:solidFill>
                <a:latin typeface="Inter"/>
              </a:rPr>
              <a:t>If you have a map of the world on your wall, you’ll soon have it covered in pins with a career as a ________  __________! International airlines look for flight attendants with multilingual skills to attend to passengers and treat them with the utmost care.</a:t>
            </a:r>
          </a:p>
          <a:p>
            <a:pPr fontAlgn="base"/>
            <a:endParaRPr lang="en-GB" sz="2400" dirty="0">
              <a:solidFill>
                <a:srgbClr val="444444"/>
              </a:solidFill>
              <a:latin typeface="Inter"/>
            </a:endParaRPr>
          </a:p>
          <a:p>
            <a:pPr fontAlgn="base"/>
            <a:r>
              <a:rPr lang="en-GB" sz="2400" dirty="0">
                <a:solidFill>
                  <a:srgbClr val="444444"/>
                </a:solidFill>
                <a:latin typeface="Inter"/>
              </a:rPr>
              <a:t>Many _________  ____________ love that the role gives them the opportunity to meet new people and explore new places. And since they’re in need all over the world, you can spread your wings and fly—and often, for free!</a:t>
            </a:r>
            <a:endParaRPr lang="en-GB" sz="2400" b="0" i="0" dirty="0">
              <a:solidFill>
                <a:srgbClr val="444444"/>
              </a:solidFill>
              <a:effectLst/>
              <a:latin typeface="Inter"/>
            </a:endParaRPr>
          </a:p>
        </p:txBody>
      </p:sp>
    </p:spTree>
    <p:extLst>
      <p:ext uri="{BB962C8B-B14F-4D97-AF65-F5344CB8AC3E}">
        <p14:creationId xmlns:p14="http://schemas.microsoft.com/office/powerpoint/2010/main" val="2407597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5" name="Rectangle 4"/>
          <p:cNvSpPr/>
          <p:nvPr/>
        </p:nvSpPr>
        <p:spPr>
          <a:xfrm>
            <a:off x="116041" y="2316769"/>
            <a:ext cx="8944410" cy="3416320"/>
          </a:xfrm>
          <a:prstGeom prst="rect">
            <a:avLst/>
          </a:prstGeom>
        </p:spPr>
        <p:txBody>
          <a:bodyPr wrap="square">
            <a:spAutoFit/>
          </a:bodyPr>
          <a:lstStyle/>
          <a:p>
            <a:pPr fontAlgn="base"/>
            <a:r>
              <a:rPr lang="en-GB" sz="2400" dirty="0">
                <a:solidFill>
                  <a:srgbClr val="444444"/>
                </a:solidFill>
                <a:latin typeface="Inter"/>
              </a:rPr>
              <a:t>If you have a map of the world on your wall, you’ll soon have it covered in pins with a career as a flight attendant! International airlines look for flight attendants with multilingual skills to attend to passengers and treat them with the utmost care.</a:t>
            </a:r>
          </a:p>
          <a:p>
            <a:pPr fontAlgn="base"/>
            <a:endParaRPr lang="en-GB" sz="2400" dirty="0">
              <a:solidFill>
                <a:srgbClr val="444444"/>
              </a:solidFill>
              <a:latin typeface="Inter"/>
            </a:endParaRPr>
          </a:p>
          <a:p>
            <a:pPr fontAlgn="base"/>
            <a:r>
              <a:rPr lang="en-GB" sz="2400" dirty="0">
                <a:solidFill>
                  <a:srgbClr val="444444"/>
                </a:solidFill>
                <a:latin typeface="Inter"/>
              </a:rPr>
              <a:t>Many flight attendants love that the role gives them the opportunity to meet new people and explore new places. And since they’re in need all over the world, you can spread your wings and fly—and often, for free!</a:t>
            </a:r>
            <a:endParaRPr lang="en-GB" sz="2400" b="0" i="0" dirty="0">
              <a:solidFill>
                <a:srgbClr val="444444"/>
              </a:solidFill>
              <a:effectLst/>
              <a:latin typeface="Inter"/>
            </a:endParaRPr>
          </a:p>
        </p:txBody>
      </p:sp>
    </p:spTree>
    <p:extLst>
      <p:ext uri="{BB962C8B-B14F-4D97-AF65-F5344CB8AC3E}">
        <p14:creationId xmlns:p14="http://schemas.microsoft.com/office/powerpoint/2010/main" val="912916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2" name="Rectangle 1"/>
          <p:cNvSpPr/>
          <p:nvPr/>
        </p:nvSpPr>
        <p:spPr>
          <a:xfrm>
            <a:off x="125324" y="2263910"/>
            <a:ext cx="8949052" cy="3785652"/>
          </a:xfrm>
          <a:prstGeom prst="rect">
            <a:avLst/>
          </a:prstGeom>
        </p:spPr>
        <p:txBody>
          <a:bodyPr wrap="square">
            <a:spAutoFit/>
          </a:bodyPr>
          <a:lstStyle/>
          <a:p>
            <a:pPr fontAlgn="base"/>
            <a:r>
              <a:rPr lang="en-GB" sz="2400" dirty="0">
                <a:solidFill>
                  <a:srgbClr val="444444"/>
                </a:solidFill>
                <a:latin typeface="Inter"/>
              </a:rPr>
              <a:t>People from all over the world travel to other countries to visit historic landmarks, famous museums, and modern marvels. __________  __________ often need to speak more than one language to give those visitors a memorable experience, provide directions, answer questions, and more.</a:t>
            </a:r>
          </a:p>
          <a:p>
            <a:pPr fontAlgn="base"/>
            <a:endParaRPr lang="en-GB" sz="2400" dirty="0">
              <a:solidFill>
                <a:srgbClr val="444444"/>
              </a:solidFill>
              <a:latin typeface="Inter"/>
            </a:endParaRPr>
          </a:p>
          <a:p>
            <a:pPr fontAlgn="base"/>
            <a:r>
              <a:rPr lang="en-GB" sz="2400" dirty="0">
                <a:solidFill>
                  <a:srgbClr val="444444"/>
                </a:solidFill>
                <a:latin typeface="Inter"/>
              </a:rPr>
              <a:t>This role often entails lots of socialising, memorisation, and maybe even acting. Plus, it’s another one of the best jobs for foreign language speakers because they can practice their skills while having lots of fun!</a:t>
            </a:r>
            <a:endParaRPr lang="en-GB" sz="2400" b="0" i="0" dirty="0">
              <a:solidFill>
                <a:srgbClr val="444444"/>
              </a:solidFill>
              <a:effectLst/>
              <a:latin typeface="Inter"/>
            </a:endParaRPr>
          </a:p>
        </p:txBody>
      </p:sp>
    </p:spTree>
    <p:extLst>
      <p:ext uri="{BB962C8B-B14F-4D97-AF65-F5344CB8AC3E}">
        <p14:creationId xmlns:p14="http://schemas.microsoft.com/office/powerpoint/2010/main" val="1174930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3154027" y="780525"/>
            <a:ext cx="5206161" cy="1536244"/>
          </a:xfrm>
          <a:prstGeom prst="rect">
            <a:avLst/>
          </a:prstGeom>
        </p:spPr>
      </p:pic>
      <p:sp>
        <p:nvSpPr>
          <p:cNvPr id="2" name="Rectangle 1"/>
          <p:cNvSpPr/>
          <p:nvPr/>
        </p:nvSpPr>
        <p:spPr>
          <a:xfrm>
            <a:off x="120682" y="2384592"/>
            <a:ext cx="8949052" cy="3785652"/>
          </a:xfrm>
          <a:prstGeom prst="rect">
            <a:avLst/>
          </a:prstGeom>
        </p:spPr>
        <p:txBody>
          <a:bodyPr wrap="square">
            <a:spAutoFit/>
          </a:bodyPr>
          <a:lstStyle/>
          <a:p>
            <a:pPr fontAlgn="base"/>
            <a:r>
              <a:rPr lang="en-GB" sz="2400" dirty="0">
                <a:solidFill>
                  <a:srgbClr val="444444"/>
                </a:solidFill>
                <a:latin typeface="Inter"/>
              </a:rPr>
              <a:t>People from all over the world travel to other countries to visit historic landmarks, famous museums, and modern marvels. Tour guides often need to speak more than one language to give those visitors a memorable experience, provide directions, answer questions, and more.</a:t>
            </a:r>
          </a:p>
          <a:p>
            <a:pPr fontAlgn="base"/>
            <a:endParaRPr lang="en-GB" sz="2400" dirty="0">
              <a:solidFill>
                <a:srgbClr val="444444"/>
              </a:solidFill>
              <a:latin typeface="Inter"/>
            </a:endParaRPr>
          </a:p>
          <a:p>
            <a:pPr fontAlgn="base"/>
            <a:r>
              <a:rPr lang="en-GB" sz="2400" dirty="0">
                <a:solidFill>
                  <a:srgbClr val="444444"/>
                </a:solidFill>
                <a:latin typeface="Inter"/>
              </a:rPr>
              <a:t>This role often entails lots of socialising, memorization, and maybe even acting. Plus, it’s another one of the best jobs for foreign language speakers because they can practice their skills while having lots of fun!</a:t>
            </a:r>
            <a:endParaRPr lang="en-GB" sz="2400" b="0" i="0" dirty="0">
              <a:solidFill>
                <a:srgbClr val="444444"/>
              </a:solidFill>
              <a:effectLst/>
              <a:latin typeface="Inter"/>
            </a:endParaRPr>
          </a:p>
        </p:txBody>
      </p:sp>
    </p:spTree>
    <p:extLst>
      <p:ext uri="{BB962C8B-B14F-4D97-AF65-F5344CB8AC3E}">
        <p14:creationId xmlns:p14="http://schemas.microsoft.com/office/powerpoint/2010/main" val="1387721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Rectangle 1"/>
          <p:cNvSpPr/>
          <p:nvPr/>
        </p:nvSpPr>
        <p:spPr>
          <a:xfrm>
            <a:off x="76587" y="2125411"/>
            <a:ext cx="8863182" cy="3785652"/>
          </a:xfrm>
          <a:prstGeom prst="rect">
            <a:avLst/>
          </a:prstGeom>
        </p:spPr>
        <p:txBody>
          <a:bodyPr wrap="square">
            <a:spAutoFit/>
          </a:bodyPr>
          <a:lstStyle/>
          <a:p>
            <a:r>
              <a:rPr lang="en-GB" sz="2400" dirty="0"/>
              <a:t>You’ve probably heard that McDonald’s menus are different in certain countries, right? As companies extend their products to other countries, they need someone with bilingual skills who can make that happen.</a:t>
            </a:r>
          </a:p>
          <a:p>
            <a:endParaRPr lang="en-GB" sz="2400" dirty="0"/>
          </a:p>
          <a:p>
            <a:r>
              <a:rPr lang="en-GB" sz="2400" dirty="0"/>
              <a:t>As a ______________  _______________  _____________, you’d be responsible for managing a team of translators, understanding the needs of the new market, coordinating product launches, and more. This is a job that requires a keen knowledge of cultural trends and sensitivities to create a successful campaign.</a:t>
            </a:r>
          </a:p>
        </p:txBody>
      </p:sp>
    </p:spTree>
    <p:extLst>
      <p:ext uri="{BB962C8B-B14F-4D97-AF65-F5344CB8AC3E}">
        <p14:creationId xmlns:p14="http://schemas.microsoft.com/office/powerpoint/2010/main" val="2566219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826634" y="854701"/>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sp>
        <p:nvSpPr>
          <p:cNvPr id="6" name="TextBox 5">
            <a:extLst>
              <a:ext uri="{FF2B5EF4-FFF2-40B4-BE49-F238E27FC236}">
                <a16:creationId xmlns:a16="http://schemas.microsoft.com/office/drawing/2014/main" id="{C8712CEF-4AA0-4A77-9F69-E1CD7AD589C5}"/>
              </a:ext>
            </a:extLst>
          </p:cNvPr>
          <p:cNvSpPr txBox="1"/>
          <p:nvPr/>
        </p:nvSpPr>
        <p:spPr>
          <a:xfrm>
            <a:off x="2009274" y="673768"/>
            <a:ext cx="6737684" cy="830997"/>
          </a:xfrm>
          <a:prstGeom prst="rect">
            <a:avLst/>
          </a:prstGeom>
          <a:noFill/>
        </p:spPr>
        <p:txBody>
          <a:bodyPr wrap="square" rtlCol="0">
            <a:spAutoFit/>
          </a:bodyPr>
          <a:lstStyle/>
          <a:p>
            <a:pPr algn="ctr"/>
            <a:r>
              <a:rPr lang="en-GB" sz="4800" b="1" dirty="0">
                <a:effectLst>
                  <a:outerShdw blurRad="38100" dist="38100" dir="2700000" algn="tl">
                    <a:srgbClr val="000000">
                      <a:alpha val="43137"/>
                    </a:srgbClr>
                  </a:outerShdw>
                </a:effectLst>
                <a:latin typeface="Century Gothic" panose="020B0502020202020204" pitchFamily="34" charset="0"/>
                <a:ea typeface="Open Sans Extrabold" panose="020B0906030804020204" pitchFamily="34" charset="0"/>
                <a:cs typeface="Open Sans Extrabold" panose="020B0906030804020204" pitchFamily="34" charset="0"/>
              </a:rPr>
              <a:t> </a:t>
            </a:r>
          </a:p>
        </p:txBody>
      </p:sp>
      <p:pic>
        <p:nvPicPr>
          <p:cNvPr id="9" name="Graphic 8" descr="Person with idea">
            <a:extLst>
              <a:ext uri="{FF2B5EF4-FFF2-40B4-BE49-F238E27FC236}">
                <a16:creationId xmlns:a16="http://schemas.microsoft.com/office/drawing/2014/main" id="{C86E2BC6-6C03-4934-BFFE-A5E991A924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41468" y="643688"/>
            <a:ext cx="1569660" cy="1569660"/>
          </a:xfrm>
          <a:prstGeom prst="rect">
            <a:avLst/>
          </a:prstGeom>
        </p:spPr>
      </p:pic>
      <p:cxnSp>
        <p:nvCxnSpPr>
          <p:cNvPr id="12" name="Straight Arrow Connector 11">
            <a:extLst>
              <a:ext uri="{FF2B5EF4-FFF2-40B4-BE49-F238E27FC236}">
                <a16:creationId xmlns:a16="http://schemas.microsoft.com/office/drawing/2014/main" id="{DDE7B2E4-B795-4D5B-B326-27542DC4ED34}"/>
              </a:ext>
            </a:extLst>
          </p:cNvPr>
          <p:cNvCxnSpPr>
            <a:cxnSpLocks/>
          </p:cNvCxnSpPr>
          <p:nvPr/>
        </p:nvCxnSpPr>
        <p:spPr>
          <a:xfrm flipH="1" flipV="1">
            <a:off x="276724" y="4045157"/>
            <a:ext cx="637672"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63F39AE0-F318-406A-A034-D93E22F2D4CD}"/>
              </a:ext>
            </a:extLst>
          </p:cNvPr>
          <p:cNvSpPr/>
          <p:nvPr/>
        </p:nvSpPr>
        <p:spPr>
          <a:xfrm>
            <a:off x="5122966" y="2213348"/>
            <a:ext cx="3882188" cy="3694157"/>
          </a:xfrm>
          <a:prstGeom prst="roundRect">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CEEFC27D-A46B-440D-B407-243C8B50F113}"/>
              </a:ext>
            </a:extLst>
          </p:cNvPr>
          <p:cNvSpPr/>
          <p:nvPr/>
        </p:nvSpPr>
        <p:spPr>
          <a:xfrm>
            <a:off x="818147" y="3049391"/>
            <a:ext cx="3463735" cy="2099868"/>
          </a:xfrm>
          <a:prstGeom prst="ellipse">
            <a:avLst/>
          </a:prstGeom>
          <a:solidFill>
            <a:srgbClr val="CCFFCC"/>
          </a:solidFill>
          <a:ln w="38100">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199347A-DC30-42EB-A293-839E60049873}"/>
              </a:ext>
            </a:extLst>
          </p:cNvPr>
          <p:cNvSpPr/>
          <p:nvPr/>
        </p:nvSpPr>
        <p:spPr>
          <a:xfrm>
            <a:off x="1309819" y="3562632"/>
            <a:ext cx="2484524" cy="1323439"/>
          </a:xfrm>
          <a:prstGeom prst="rect">
            <a:avLst/>
          </a:prstGeom>
        </p:spPr>
        <p:txBody>
          <a:bodyPr wrap="square">
            <a:spAutoFit/>
          </a:bodyPr>
          <a:lstStyle/>
          <a:p>
            <a:pPr algn="ctr"/>
            <a:r>
              <a:rPr lang="en-GB" sz="2000" i="1" dirty="0"/>
              <a:t>Which jobs rely on, or are enhanced by, the learning of another language?</a:t>
            </a:r>
          </a:p>
        </p:txBody>
      </p:sp>
      <p:cxnSp>
        <p:nvCxnSpPr>
          <p:cNvPr id="19" name="Straight Arrow Connector 18">
            <a:extLst>
              <a:ext uri="{FF2B5EF4-FFF2-40B4-BE49-F238E27FC236}">
                <a16:creationId xmlns:a16="http://schemas.microsoft.com/office/drawing/2014/main" id="{0DC82652-1D01-4195-A2FC-51AF39D5D94F}"/>
              </a:ext>
            </a:extLst>
          </p:cNvPr>
          <p:cNvCxnSpPr>
            <a:cxnSpLocks/>
          </p:cNvCxnSpPr>
          <p:nvPr/>
        </p:nvCxnSpPr>
        <p:spPr>
          <a:xfrm flipH="1" flipV="1">
            <a:off x="1309819" y="2875547"/>
            <a:ext cx="171447" cy="51493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BB38B5-1520-4361-9BEE-8D251FD29E05}"/>
              </a:ext>
            </a:extLst>
          </p:cNvPr>
          <p:cNvCxnSpPr>
            <a:cxnSpLocks/>
          </p:cNvCxnSpPr>
          <p:nvPr/>
        </p:nvCxnSpPr>
        <p:spPr>
          <a:xfrm flipH="1" flipV="1">
            <a:off x="2480005" y="2538663"/>
            <a:ext cx="1" cy="637673"/>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D66A331-06F3-4D5F-BDF7-FDFF0874736D}"/>
              </a:ext>
            </a:extLst>
          </p:cNvPr>
          <p:cNvCxnSpPr>
            <a:cxnSpLocks/>
          </p:cNvCxnSpPr>
          <p:nvPr/>
        </p:nvCxnSpPr>
        <p:spPr>
          <a:xfrm flipV="1">
            <a:off x="3526752" y="2890640"/>
            <a:ext cx="236007" cy="45061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18B0807-1DDC-4329-9A0E-BC51673902A1}"/>
              </a:ext>
            </a:extLst>
          </p:cNvPr>
          <p:cNvCxnSpPr>
            <a:cxnSpLocks/>
          </p:cNvCxnSpPr>
          <p:nvPr/>
        </p:nvCxnSpPr>
        <p:spPr>
          <a:xfrm flipV="1">
            <a:off x="4281882" y="4090506"/>
            <a:ext cx="569499"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53C379B-457E-46E2-90D0-101D57BC1688}"/>
              </a:ext>
            </a:extLst>
          </p:cNvPr>
          <p:cNvCxnSpPr>
            <a:cxnSpLocks/>
          </p:cNvCxnSpPr>
          <p:nvPr/>
        </p:nvCxnSpPr>
        <p:spPr>
          <a:xfrm flipH="1">
            <a:off x="1230517" y="4935109"/>
            <a:ext cx="244158" cy="54818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9711DD-0728-4837-BEDF-9612B77A784E}"/>
              </a:ext>
            </a:extLst>
          </p:cNvPr>
          <p:cNvCxnSpPr>
            <a:cxnSpLocks/>
          </p:cNvCxnSpPr>
          <p:nvPr/>
        </p:nvCxnSpPr>
        <p:spPr>
          <a:xfrm>
            <a:off x="2486946" y="5149258"/>
            <a:ext cx="0" cy="661995"/>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C93C132-23C5-47BF-AFB1-57A91F6177FC}"/>
              </a:ext>
            </a:extLst>
          </p:cNvPr>
          <p:cNvCxnSpPr>
            <a:cxnSpLocks/>
          </p:cNvCxnSpPr>
          <p:nvPr/>
        </p:nvCxnSpPr>
        <p:spPr>
          <a:xfrm>
            <a:off x="3323897" y="5050802"/>
            <a:ext cx="320858" cy="48475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237CB77-F4A2-4327-ADD2-7A34D0DB85B3}"/>
              </a:ext>
            </a:extLst>
          </p:cNvPr>
          <p:cNvSpPr txBox="1"/>
          <p:nvPr/>
        </p:nvSpPr>
        <p:spPr>
          <a:xfrm>
            <a:off x="5292682" y="2335970"/>
            <a:ext cx="3189581" cy="2769989"/>
          </a:xfrm>
          <a:prstGeom prst="rect">
            <a:avLst/>
          </a:prstGeom>
          <a:noFill/>
        </p:spPr>
        <p:txBody>
          <a:bodyPr wrap="square" rtlCol="0">
            <a:spAutoFit/>
          </a:bodyPr>
          <a:lstStyle/>
          <a:p>
            <a:r>
              <a:rPr lang="en-GB" sz="2800" b="1" dirty="0">
                <a:latin typeface="Century Gothic" panose="020B0502020202020204" pitchFamily="34" charset="0"/>
              </a:rPr>
              <a:t>Step One: Thinking Time</a:t>
            </a:r>
          </a:p>
          <a:p>
            <a:endParaRPr lang="en-GB" dirty="0">
              <a:latin typeface="Century Gothic" panose="020B0502020202020204" pitchFamily="34" charset="0"/>
            </a:endParaRPr>
          </a:p>
          <a:p>
            <a:r>
              <a:rPr lang="en-GB" sz="2000" dirty="0">
                <a:latin typeface="Century Gothic" panose="020B0502020202020204" pitchFamily="34" charset="0"/>
              </a:rPr>
              <a:t>Just </a:t>
            </a:r>
            <a:r>
              <a:rPr lang="en-GB" sz="2000" b="1" dirty="0">
                <a:latin typeface="Century Gothic" panose="020B0502020202020204" pitchFamily="34" charset="0"/>
              </a:rPr>
              <a:t>thinking</a:t>
            </a:r>
            <a:r>
              <a:rPr lang="en-GB" sz="2000" dirty="0">
                <a:latin typeface="Century Gothic" panose="020B0502020202020204" pitchFamily="34" charset="0"/>
              </a:rPr>
              <a:t> (no writing or speaking), what jobs might need you to be able to speak a second (or more) language?</a:t>
            </a:r>
          </a:p>
        </p:txBody>
      </p:sp>
      <p:pic>
        <p:nvPicPr>
          <p:cNvPr id="42" name="Graphic 41" descr="Thought bubble">
            <a:extLst>
              <a:ext uri="{FF2B5EF4-FFF2-40B4-BE49-F238E27FC236}">
                <a16:creationId xmlns:a16="http://schemas.microsoft.com/office/drawing/2014/main" id="{E9655678-4BC6-408F-ABC0-3328D2581EE8}"/>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02900" y="2299392"/>
            <a:ext cx="876944" cy="876944"/>
          </a:xfrm>
          <a:prstGeom prst="rect">
            <a:avLst/>
          </a:prstGeom>
        </p:spPr>
      </p:pic>
      <p:pic>
        <p:nvPicPr>
          <p:cNvPr id="43" name="Picture 42">
            <a:extLst>
              <a:ext uri="{FF2B5EF4-FFF2-40B4-BE49-F238E27FC236}">
                <a16:creationId xmlns:a16="http://schemas.microsoft.com/office/drawing/2014/main" id="{D16470C3-1508-4DAE-B300-B63C1BBC8E07}"/>
              </a:ext>
            </a:extLst>
          </p:cNvPr>
          <p:cNvPicPr>
            <a:picLocks noChangeAspect="1"/>
          </p:cNvPicPr>
          <p:nvPr/>
        </p:nvPicPr>
        <p:blipFill>
          <a:blip r:embed="rId7"/>
          <a:stretch>
            <a:fillRect/>
          </a:stretch>
        </p:blipFill>
        <p:spPr>
          <a:xfrm>
            <a:off x="32824" y="5762147"/>
            <a:ext cx="1023466" cy="353599"/>
          </a:xfrm>
          <a:prstGeom prst="rect">
            <a:avLst/>
          </a:prstGeom>
        </p:spPr>
      </p:pic>
      <p:sp>
        <p:nvSpPr>
          <p:cNvPr id="48" name="Rectangle 47">
            <a:extLst>
              <a:ext uri="{FF2B5EF4-FFF2-40B4-BE49-F238E27FC236}">
                <a16:creationId xmlns:a16="http://schemas.microsoft.com/office/drawing/2014/main" id="{756F9A70-1E04-4C68-AADF-86863D330DD1}"/>
              </a:ext>
            </a:extLst>
          </p:cNvPr>
          <p:cNvSpPr/>
          <p:nvPr/>
        </p:nvSpPr>
        <p:spPr>
          <a:xfrm>
            <a:off x="57669"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92146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afterEffect">
                                  <p:stCondLst>
                                    <p:cond delay="0"/>
                                  </p:stCondLst>
                                  <p:childTnLst>
                                    <p:animEffect transition="out" filter="wipe(right)">
                                      <p:cBhvr>
                                        <p:cTn id="6" dur="59000"/>
                                        <p:tgtEl>
                                          <p:spTgt spid="48"/>
                                        </p:tgtEl>
                                      </p:cBhvr>
                                    </p:animEffect>
                                    <p:set>
                                      <p:cBhvr>
                                        <p:cTn id="7" dur="1" fill="hold">
                                          <p:stCondLst>
                                            <p:cond delay="589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5" name="Rectangle 4"/>
          <p:cNvSpPr/>
          <p:nvPr/>
        </p:nvSpPr>
        <p:spPr>
          <a:xfrm>
            <a:off x="139247" y="2417833"/>
            <a:ext cx="8897995" cy="3785652"/>
          </a:xfrm>
          <a:prstGeom prst="rect">
            <a:avLst/>
          </a:prstGeom>
        </p:spPr>
        <p:txBody>
          <a:bodyPr wrap="square">
            <a:spAutoFit/>
          </a:bodyPr>
          <a:lstStyle/>
          <a:p>
            <a:pPr fontAlgn="base"/>
            <a:r>
              <a:rPr lang="en-GB" sz="2400" dirty="0">
                <a:solidFill>
                  <a:srgbClr val="444444"/>
                </a:solidFill>
                <a:latin typeface="Inter"/>
              </a:rPr>
              <a:t>You’ve probably heard that McDonald’s menus are different in certain countries, right? As companies extend their products to other countries, they need someone with bilingual skills who can make that happen.</a:t>
            </a:r>
          </a:p>
          <a:p>
            <a:pPr fontAlgn="base"/>
            <a:endParaRPr lang="en-GB" sz="2400" dirty="0">
              <a:solidFill>
                <a:srgbClr val="444444"/>
              </a:solidFill>
              <a:latin typeface="Inter"/>
            </a:endParaRPr>
          </a:p>
          <a:p>
            <a:pPr fontAlgn="base"/>
            <a:r>
              <a:rPr lang="en-GB" sz="2400" dirty="0">
                <a:solidFill>
                  <a:srgbClr val="444444"/>
                </a:solidFill>
                <a:latin typeface="Inter"/>
              </a:rPr>
              <a:t>As a product localisation manager, you’d be responsible for managing a team of translators, understanding the needs of the new market, coordinating product launches, and more. This is a job that requires a keen knowledge of cultural trends and sensitivities to create a successful campaign.</a:t>
            </a:r>
            <a:endParaRPr lang="en-GB" sz="2400" b="0" i="0" dirty="0">
              <a:solidFill>
                <a:srgbClr val="444444"/>
              </a:solidFill>
              <a:effectLst/>
              <a:latin typeface="Inter"/>
            </a:endParaRPr>
          </a:p>
        </p:txBody>
      </p:sp>
    </p:spTree>
    <p:extLst>
      <p:ext uri="{BB962C8B-B14F-4D97-AF65-F5344CB8AC3E}">
        <p14:creationId xmlns:p14="http://schemas.microsoft.com/office/powerpoint/2010/main" val="403069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TextBox 1"/>
          <p:cNvSpPr txBox="1"/>
          <p:nvPr/>
        </p:nvSpPr>
        <p:spPr>
          <a:xfrm>
            <a:off x="194949" y="2464702"/>
            <a:ext cx="8331715" cy="3416320"/>
          </a:xfrm>
          <a:prstGeom prst="rect">
            <a:avLst/>
          </a:prstGeom>
          <a:noFill/>
        </p:spPr>
        <p:txBody>
          <a:bodyPr wrap="square" rtlCol="0">
            <a:spAutoFit/>
          </a:bodyPr>
          <a:lstStyle/>
          <a:p>
            <a:pPr fontAlgn="base"/>
            <a:r>
              <a:rPr lang="en-GB" sz="2400" dirty="0"/>
              <a:t>As a ____________  ____________  ____________, you’d be representing your nation in a variety of ways, such as protecting borders or managing embassy operations. This job entails great benefits, good pay, and plenty of travel opportunities.</a:t>
            </a:r>
          </a:p>
          <a:p>
            <a:pPr fontAlgn="base"/>
            <a:endParaRPr lang="en-GB" sz="2400" dirty="0"/>
          </a:p>
          <a:p>
            <a:pPr fontAlgn="base"/>
            <a:r>
              <a:rPr lang="en-GB" sz="2400" dirty="0"/>
              <a:t>And good news! This is one of the top jobs that pay to learn languages, because it involves international relations. If you find that you’re resourceful and good at adapting to new situations, this may be the job for you.</a:t>
            </a:r>
          </a:p>
        </p:txBody>
      </p:sp>
    </p:spTree>
    <p:extLst>
      <p:ext uri="{BB962C8B-B14F-4D97-AF65-F5344CB8AC3E}">
        <p14:creationId xmlns:p14="http://schemas.microsoft.com/office/powerpoint/2010/main" val="4027234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5" name="Rectangle 4"/>
          <p:cNvSpPr/>
          <p:nvPr/>
        </p:nvSpPr>
        <p:spPr>
          <a:xfrm>
            <a:off x="185664" y="2443862"/>
            <a:ext cx="8656629" cy="3416320"/>
          </a:xfrm>
          <a:prstGeom prst="rect">
            <a:avLst/>
          </a:prstGeom>
        </p:spPr>
        <p:txBody>
          <a:bodyPr wrap="square">
            <a:spAutoFit/>
          </a:bodyPr>
          <a:lstStyle/>
          <a:p>
            <a:pPr fontAlgn="base"/>
            <a:r>
              <a:rPr lang="en-GB" sz="2400" dirty="0">
                <a:solidFill>
                  <a:srgbClr val="444444"/>
                </a:solidFill>
                <a:latin typeface="Inter"/>
              </a:rPr>
              <a:t>As a foreign service officer, you’d be representing your nation in a variety of ways, such as protecting borders or managing embassy operations. This job entails great benefits, good pay, and plenty of travel opportunities.</a:t>
            </a:r>
          </a:p>
          <a:p>
            <a:pPr fontAlgn="base"/>
            <a:endParaRPr lang="en-GB" sz="2400" dirty="0">
              <a:solidFill>
                <a:srgbClr val="444444"/>
              </a:solidFill>
              <a:latin typeface="Inter"/>
            </a:endParaRPr>
          </a:p>
          <a:p>
            <a:pPr fontAlgn="base"/>
            <a:r>
              <a:rPr lang="en-GB" sz="2400" dirty="0">
                <a:solidFill>
                  <a:srgbClr val="444444"/>
                </a:solidFill>
                <a:latin typeface="Inter"/>
              </a:rPr>
              <a:t>And good news! This is one of the top jobs that pay to learn languages, because it involves international relations. If you find that you’re resourceful and good at adapting to new situations, this may be the job for you.</a:t>
            </a:r>
            <a:endParaRPr lang="en-GB" sz="2400" b="0" i="0" dirty="0">
              <a:solidFill>
                <a:srgbClr val="444444"/>
              </a:solidFill>
              <a:effectLst/>
              <a:latin typeface="Inter"/>
            </a:endParaRPr>
          </a:p>
        </p:txBody>
      </p:sp>
    </p:spTree>
    <p:extLst>
      <p:ext uri="{BB962C8B-B14F-4D97-AF65-F5344CB8AC3E}">
        <p14:creationId xmlns:p14="http://schemas.microsoft.com/office/powerpoint/2010/main" val="231593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pic>
        <p:nvPicPr>
          <p:cNvPr id="6" name="Picture 5">
            <a:extLst>
              <a:ext uri="{FF2B5EF4-FFF2-40B4-BE49-F238E27FC236}">
                <a16:creationId xmlns:a16="http://schemas.microsoft.com/office/drawing/2014/main" id="{CF60CC92-5490-5D82-702F-59D882AD248E}"/>
              </a:ext>
            </a:extLst>
          </p:cNvPr>
          <p:cNvPicPr>
            <a:picLocks noChangeAspect="1"/>
          </p:cNvPicPr>
          <p:nvPr/>
        </p:nvPicPr>
        <p:blipFill>
          <a:blip r:embed="rId4"/>
          <a:stretch>
            <a:fillRect/>
          </a:stretch>
        </p:blipFill>
        <p:spPr>
          <a:xfrm>
            <a:off x="2668935" y="2584472"/>
            <a:ext cx="5745242" cy="3334607"/>
          </a:xfrm>
          <a:prstGeom prst="rect">
            <a:avLst/>
          </a:prstGeom>
        </p:spPr>
      </p:pic>
      <p:sp>
        <p:nvSpPr>
          <p:cNvPr id="2" name="Rectangle 1"/>
          <p:cNvSpPr/>
          <p:nvPr/>
        </p:nvSpPr>
        <p:spPr>
          <a:xfrm>
            <a:off x="0" y="3026927"/>
            <a:ext cx="2668935" cy="923330"/>
          </a:xfrm>
          <a:prstGeom prst="rect">
            <a:avLst/>
          </a:prstGeom>
        </p:spPr>
        <p:txBody>
          <a:bodyPr wrap="square">
            <a:spAutoFit/>
          </a:bodyPr>
          <a:lstStyle/>
          <a:p>
            <a:r>
              <a:rPr lang="en-GB" dirty="0">
                <a:hlinkClick r:id="rId5"/>
              </a:rPr>
              <a:t>https://www.youtube.com/watch?v=d1t2DHIAFpc</a:t>
            </a:r>
            <a:endParaRPr lang="en-GB" dirty="0"/>
          </a:p>
          <a:p>
            <a:endParaRPr lang="en-GB" dirty="0"/>
          </a:p>
        </p:txBody>
      </p:sp>
    </p:spTree>
    <p:extLst>
      <p:ext uri="{BB962C8B-B14F-4D97-AF65-F5344CB8AC3E}">
        <p14:creationId xmlns:p14="http://schemas.microsoft.com/office/powerpoint/2010/main" val="28325491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227184" y="333160"/>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dirty="0"/>
          </a:p>
        </p:txBody>
      </p:sp>
      <p:pic>
        <p:nvPicPr>
          <p:cNvPr id="10242" name="Picture 2" descr="9 Things to Keep in Mind When Applying for Job | Emeritus In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0401" y="1899087"/>
            <a:ext cx="6032258" cy="401748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90026" y="1216106"/>
            <a:ext cx="5788106" cy="646331"/>
          </a:xfrm>
          <a:prstGeom prst="rect">
            <a:avLst/>
          </a:prstGeom>
          <a:noFill/>
        </p:spPr>
        <p:txBody>
          <a:bodyPr wrap="square" rtlCol="0">
            <a:spAutoFit/>
          </a:bodyPr>
          <a:lstStyle/>
          <a:p>
            <a:r>
              <a:rPr lang="en-GB" dirty="0"/>
              <a:t>Imagine you have learnt a new language. Write an application for a job where you can use your language skills.</a:t>
            </a:r>
          </a:p>
        </p:txBody>
      </p:sp>
    </p:spTree>
    <p:extLst>
      <p:ext uri="{BB962C8B-B14F-4D97-AF65-F5344CB8AC3E}">
        <p14:creationId xmlns:p14="http://schemas.microsoft.com/office/powerpoint/2010/main" val="3654611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973945" y="722293"/>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9" name="Graphic 8" descr="Person with idea">
            <a:extLst>
              <a:ext uri="{FF2B5EF4-FFF2-40B4-BE49-F238E27FC236}">
                <a16:creationId xmlns:a16="http://schemas.microsoft.com/office/drawing/2014/main" id="{C86E2BC6-6C03-4934-BFFE-A5E991A924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41468" y="643688"/>
            <a:ext cx="1569660" cy="1569660"/>
          </a:xfrm>
          <a:prstGeom prst="rect">
            <a:avLst/>
          </a:prstGeom>
        </p:spPr>
      </p:pic>
      <p:sp>
        <p:nvSpPr>
          <p:cNvPr id="17" name="Rectangle: Rounded Corners 16">
            <a:extLst>
              <a:ext uri="{FF2B5EF4-FFF2-40B4-BE49-F238E27FC236}">
                <a16:creationId xmlns:a16="http://schemas.microsoft.com/office/drawing/2014/main" id="{63F39AE0-F318-406A-A034-D93E22F2D4CD}"/>
              </a:ext>
            </a:extLst>
          </p:cNvPr>
          <p:cNvSpPr/>
          <p:nvPr/>
        </p:nvSpPr>
        <p:spPr>
          <a:xfrm>
            <a:off x="5122966" y="2213348"/>
            <a:ext cx="3882188" cy="3694157"/>
          </a:xfrm>
          <a:prstGeom prst="roundRect">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EE7296F1-7147-447A-9531-68D68DC37F62}"/>
              </a:ext>
            </a:extLst>
          </p:cNvPr>
          <p:cNvGrpSpPr/>
          <p:nvPr/>
        </p:nvGrpSpPr>
        <p:grpSpPr>
          <a:xfrm>
            <a:off x="242335" y="2353069"/>
            <a:ext cx="4574657" cy="3272590"/>
            <a:chOff x="276724" y="2538663"/>
            <a:chExt cx="4574657" cy="3272590"/>
          </a:xfrm>
        </p:grpSpPr>
        <p:cxnSp>
          <p:nvCxnSpPr>
            <p:cNvPr id="12" name="Straight Arrow Connector 11">
              <a:extLst>
                <a:ext uri="{FF2B5EF4-FFF2-40B4-BE49-F238E27FC236}">
                  <a16:creationId xmlns:a16="http://schemas.microsoft.com/office/drawing/2014/main" id="{DDE7B2E4-B795-4D5B-B326-27542DC4ED34}"/>
                </a:ext>
              </a:extLst>
            </p:cNvPr>
            <p:cNvCxnSpPr>
              <a:cxnSpLocks/>
            </p:cNvCxnSpPr>
            <p:nvPr/>
          </p:nvCxnSpPr>
          <p:spPr>
            <a:xfrm flipH="1" flipV="1">
              <a:off x="276724" y="4045157"/>
              <a:ext cx="637672"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CEEFC27D-A46B-440D-B407-243C8B50F113}"/>
                </a:ext>
              </a:extLst>
            </p:cNvPr>
            <p:cNvSpPr/>
            <p:nvPr/>
          </p:nvSpPr>
          <p:spPr>
            <a:xfrm>
              <a:off x="818147" y="3176337"/>
              <a:ext cx="3467869" cy="1972921"/>
            </a:xfrm>
            <a:prstGeom prst="ellipse">
              <a:avLst/>
            </a:prstGeom>
            <a:solidFill>
              <a:srgbClr val="CCFFCC"/>
            </a:solidFill>
            <a:ln w="38100">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199347A-DC30-42EB-A293-839E60049873}"/>
                </a:ext>
              </a:extLst>
            </p:cNvPr>
            <p:cNvSpPr/>
            <p:nvPr/>
          </p:nvSpPr>
          <p:spPr>
            <a:xfrm>
              <a:off x="1309819" y="3562632"/>
              <a:ext cx="2484524" cy="461665"/>
            </a:xfrm>
            <a:prstGeom prst="rect">
              <a:avLst/>
            </a:prstGeom>
          </p:spPr>
          <p:txBody>
            <a:bodyPr wrap="square">
              <a:spAutoFit/>
            </a:bodyPr>
            <a:lstStyle/>
            <a:p>
              <a:pPr algn="ctr"/>
              <a:endParaRPr lang="en-GB" sz="2400" i="1" dirty="0"/>
            </a:p>
          </p:txBody>
        </p:sp>
        <p:cxnSp>
          <p:nvCxnSpPr>
            <p:cNvPr id="19" name="Straight Arrow Connector 18">
              <a:extLst>
                <a:ext uri="{FF2B5EF4-FFF2-40B4-BE49-F238E27FC236}">
                  <a16:creationId xmlns:a16="http://schemas.microsoft.com/office/drawing/2014/main" id="{0DC82652-1D01-4195-A2FC-51AF39D5D94F}"/>
                </a:ext>
              </a:extLst>
            </p:cNvPr>
            <p:cNvCxnSpPr>
              <a:cxnSpLocks/>
            </p:cNvCxnSpPr>
            <p:nvPr/>
          </p:nvCxnSpPr>
          <p:spPr>
            <a:xfrm flipH="1" flipV="1">
              <a:off x="1309819" y="2875547"/>
              <a:ext cx="171447" cy="51493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BB38B5-1520-4361-9BEE-8D251FD29E05}"/>
                </a:ext>
              </a:extLst>
            </p:cNvPr>
            <p:cNvCxnSpPr>
              <a:cxnSpLocks/>
            </p:cNvCxnSpPr>
            <p:nvPr/>
          </p:nvCxnSpPr>
          <p:spPr>
            <a:xfrm flipH="1" flipV="1">
              <a:off x="2480005" y="2538663"/>
              <a:ext cx="1" cy="637673"/>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D66A331-06F3-4D5F-BDF7-FDFF0874736D}"/>
                </a:ext>
              </a:extLst>
            </p:cNvPr>
            <p:cNvCxnSpPr>
              <a:cxnSpLocks/>
            </p:cNvCxnSpPr>
            <p:nvPr/>
          </p:nvCxnSpPr>
          <p:spPr>
            <a:xfrm flipV="1">
              <a:off x="3526752" y="2890640"/>
              <a:ext cx="236007" cy="45061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18B0807-1DDC-4329-9A0E-BC51673902A1}"/>
                </a:ext>
              </a:extLst>
            </p:cNvPr>
            <p:cNvCxnSpPr>
              <a:cxnSpLocks/>
            </p:cNvCxnSpPr>
            <p:nvPr/>
          </p:nvCxnSpPr>
          <p:spPr>
            <a:xfrm flipV="1">
              <a:off x="4281882" y="4090506"/>
              <a:ext cx="569499"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53C379B-457E-46E2-90D0-101D57BC1688}"/>
                </a:ext>
              </a:extLst>
            </p:cNvPr>
            <p:cNvCxnSpPr>
              <a:cxnSpLocks/>
            </p:cNvCxnSpPr>
            <p:nvPr/>
          </p:nvCxnSpPr>
          <p:spPr>
            <a:xfrm flipH="1">
              <a:off x="1230517" y="4935109"/>
              <a:ext cx="244158" cy="54818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9711DD-0728-4837-BEDF-9612B77A784E}"/>
                </a:ext>
              </a:extLst>
            </p:cNvPr>
            <p:cNvCxnSpPr>
              <a:cxnSpLocks/>
            </p:cNvCxnSpPr>
            <p:nvPr/>
          </p:nvCxnSpPr>
          <p:spPr>
            <a:xfrm>
              <a:off x="2486946" y="5149258"/>
              <a:ext cx="0" cy="661995"/>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C93C132-23C5-47BF-AFB1-57A91F6177FC}"/>
                </a:ext>
              </a:extLst>
            </p:cNvPr>
            <p:cNvCxnSpPr>
              <a:cxnSpLocks/>
            </p:cNvCxnSpPr>
            <p:nvPr/>
          </p:nvCxnSpPr>
          <p:spPr>
            <a:xfrm>
              <a:off x="3323897" y="5050802"/>
              <a:ext cx="320858" cy="48475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6237CB77-F4A2-4327-ADD2-7A34D0DB85B3}"/>
              </a:ext>
            </a:extLst>
          </p:cNvPr>
          <p:cNvSpPr txBox="1"/>
          <p:nvPr/>
        </p:nvSpPr>
        <p:spPr>
          <a:xfrm>
            <a:off x="5240970" y="2438319"/>
            <a:ext cx="3534514" cy="2708434"/>
          </a:xfrm>
          <a:prstGeom prst="rect">
            <a:avLst/>
          </a:prstGeom>
          <a:noFill/>
        </p:spPr>
        <p:txBody>
          <a:bodyPr wrap="square" rtlCol="0">
            <a:spAutoFit/>
          </a:bodyPr>
          <a:lstStyle/>
          <a:p>
            <a:r>
              <a:rPr lang="en-GB" sz="2800" b="1" dirty="0">
                <a:latin typeface="Century Gothic" panose="020B0502020202020204" pitchFamily="34" charset="0"/>
              </a:rPr>
              <a:t>Step Two: Individual Ideas</a:t>
            </a:r>
          </a:p>
          <a:p>
            <a:endParaRPr lang="en-GB" dirty="0">
              <a:latin typeface="Century Gothic" panose="020B0502020202020204" pitchFamily="34" charset="0"/>
            </a:endParaRPr>
          </a:p>
          <a:p>
            <a:r>
              <a:rPr lang="en-GB" sz="2400" dirty="0">
                <a:latin typeface="Century Gothic" panose="020B0502020202020204" pitchFamily="34" charset="0"/>
              </a:rPr>
              <a:t>Now on your own, </a:t>
            </a:r>
            <a:r>
              <a:rPr lang="en-GB" sz="2400" b="1" dirty="0">
                <a:latin typeface="Century Gothic" panose="020B0502020202020204" pitchFamily="34" charset="0"/>
              </a:rPr>
              <a:t>write down </a:t>
            </a:r>
            <a:r>
              <a:rPr lang="en-GB" sz="2400" dirty="0">
                <a:latin typeface="Century Gothic" panose="020B0502020202020204" pitchFamily="34" charset="0"/>
              </a:rPr>
              <a:t>as many jobs as you can think of.</a:t>
            </a:r>
          </a:p>
        </p:txBody>
      </p:sp>
      <p:grpSp>
        <p:nvGrpSpPr>
          <p:cNvPr id="8" name="Group 7">
            <a:extLst>
              <a:ext uri="{FF2B5EF4-FFF2-40B4-BE49-F238E27FC236}">
                <a16:creationId xmlns:a16="http://schemas.microsoft.com/office/drawing/2014/main" id="{005C732F-28C9-41B5-AAAF-50E47E59D9B0}"/>
              </a:ext>
            </a:extLst>
          </p:cNvPr>
          <p:cNvGrpSpPr/>
          <p:nvPr/>
        </p:nvGrpSpPr>
        <p:grpSpPr>
          <a:xfrm>
            <a:off x="8032354" y="2353069"/>
            <a:ext cx="843702" cy="884677"/>
            <a:chOff x="8161452" y="2291659"/>
            <a:chExt cx="630272" cy="692999"/>
          </a:xfrm>
        </p:grpSpPr>
        <p:pic>
          <p:nvPicPr>
            <p:cNvPr id="3" name="Graphic 2" descr="Pencil">
              <a:extLst>
                <a:ext uri="{FF2B5EF4-FFF2-40B4-BE49-F238E27FC236}">
                  <a16:creationId xmlns:a16="http://schemas.microsoft.com/office/drawing/2014/main" id="{B1E270FE-F2D2-477C-BDE6-77BC08FB76F7}"/>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42838" y="2659564"/>
              <a:ext cx="325094" cy="325094"/>
            </a:xfrm>
            <a:prstGeom prst="rect">
              <a:avLst/>
            </a:prstGeom>
          </p:spPr>
        </p:pic>
        <p:pic>
          <p:nvPicPr>
            <p:cNvPr id="25" name="Graphic 24" descr="Person with idea">
              <a:extLst>
                <a:ext uri="{FF2B5EF4-FFF2-40B4-BE49-F238E27FC236}">
                  <a16:creationId xmlns:a16="http://schemas.microsoft.com/office/drawing/2014/main" id="{32EE069F-EE10-40B9-94D3-ADCA7B502AAF}"/>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61452" y="2291659"/>
              <a:ext cx="630272" cy="630272"/>
            </a:xfrm>
            <a:prstGeom prst="rect">
              <a:avLst/>
            </a:prstGeom>
          </p:spPr>
        </p:pic>
      </p:grpSp>
      <p:pic>
        <p:nvPicPr>
          <p:cNvPr id="31" name="Picture 30">
            <a:extLst>
              <a:ext uri="{FF2B5EF4-FFF2-40B4-BE49-F238E27FC236}">
                <a16:creationId xmlns:a16="http://schemas.microsoft.com/office/drawing/2014/main" id="{FF41FBB2-77EA-4135-A578-D16E9592CE76}"/>
              </a:ext>
            </a:extLst>
          </p:cNvPr>
          <p:cNvPicPr>
            <a:picLocks noChangeAspect="1"/>
          </p:cNvPicPr>
          <p:nvPr/>
        </p:nvPicPr>
        <p:blipFill>
          <a:blip r:embed="rId7"/>
          <a:stretch>
            <a:fillRect/>
          </a:stretch>
        </p:blipFill>
        <p:spPr>
          <a:xfrm>
            <a:off x="32823" y="5762147"/>
            <a:ext cx="5054047" cy="353599"/>
          </a:xfrm>
          <a:prstGeom prst="rect">
            <a:avLst/>
          </a:prstGeom>
        </p:spPr>
      </p:pic>
      <p:sp>
        <p:nvSpPr>
          <p:cNvPr id="32" name="Rectangle 31">
            <a:extLst>
              <a:ext uri="{FF2B5EF4-FFF2-40B4-BE49-F238E27FC236}">
                <a16:creationId xmlns:a16="http://schemas.microsoft.com/office/drawing/2014/main" id="{23B97B46-C024-4BD7-9E2D-40A0EF838D3D}"/>
              </a:ext>
            </a:extLst>
          </p:cNvPr>
          <p:cNvSpPr/>
          <p:nvPr/>
        </p:nvSpPr>
        <p:spPr>
          <a:xfrm>
            <a:off x="4088249"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6B355916-DB3E-4D03-A56A-2F025D35B851}"/>
              </a:ext>
            </a:extLst>
          </p:cNvPr>
          <p:cNvSpPr/>
          <p:nvPr/>
        </p:nvSpPr>
        <p:spPr>
          <a:xfrm>
            <a:off x="3089628"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15368D47-7A09-4CB1-BEEF-2FA5193986D1}"/>
              </a:ext>
            </a:extLst>
          </p:cNvPr>
          <p:cNvSpPr/>
          <p:nvPr/>
        </p:nvSpPr>
        <p:spPr>
          <a:xfrm>
            <a:off x="2091007"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ectangle 34">
            <a:extLst>
              <a:ext uri="{FF2B5EF4-FFF2-40B4-BE49-F238E27FC236}">
                <a16:creationId xmlns:a16="http://schemas.microsoft.com/office/drawing/2014/main" id="{03B516D5-DF8B-46B4-B887-59C71F60AE70}"/>
              </a:ext>
            </a:extLst>
          </p:cNvPr>
          <p:cNvSpPr/>
          <p:nvPr/>
        </p:nvSpPr>
        <p:spPr>
          <a:xfrm>
            <a:off x="1074338"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Rectangle 35">
            <a:extLst>
              <a:ext uri="{FF2B5EF4-FFF2-40B4-BE49-F238E27FC236}">
                <a16:creationId xmlns:a16="http://schemas.microsoft.com/office/drawing/2014/main" id="{DFEABC2D-A99E-43D0-88D7-894D3158D23E}"/>
              </a:ext>
            </a:extLst>
          </p:cNvPr>
          <p:cNvSpPr/>
          <p:nvPr/>
        </p:nvSpPr>
        <p:spPr>
          <a:xfrm>
            <a:off x="57669" y="5802927"/>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Rectangle 1"/>
          <p:cNvSpPr/>
          <p:nvPr/>
        </p:nvSpPr>
        <p:spPr>
          <a:xfrm>
            <a:off x="1159193" y="3459823"/>
            <a:ext cx="2626988" cy="923330"/>
          </a:xfrm>
          <a:prstGeom prst="rect">
            <a:avLst/>
          </a:prstGeom>
        </p:spPr>
        <p:txBody>
          <a:bodyPr wrap="square">
            <a:spAutoFit/>
          </a:bodyPr>
          <a:lstStyle/>
          <a:p>
            <a:pPr algn="ctr"/>
            <a:r>
              <a:rPr lang="en-GB" i="1" dirty="0"/>
              <a:t>Which jobs rely on, or are enhanced by, the learning of another language?</a:t>
            </a:r>
          </a:p>
        </p:txBody>
      </p:sp>
    </p:spTree>
    <p:extLst>
      <p:ext uri="{BB962C8B-B14F-4D97-AF65-F5344CB8AC3E}">
        <p14:creationId xmlns:p14="http://schemas.microsoft.com/office/powerpoint/2010/main" val="229624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withEffect">
                                  <p:stCondLst>
                                    <p:cond delay="0"/>
                                  </p:stCondLst>
                                  <p:childTnLst>
                                    <p:animEffect transition="out" filter="wipe(right)">
                                      <p:cBhvr>
                                        <p:cTn id="6" dur="59000"/>
                                        <p:tgtEl>
                                          <p:spTgt spid="32"/>
                                        </p:tgtEl>
                                      </p:cBhvr>
                                    </p:animEffect>
                                    <p:set>
                                      <p:cBhvr>
                                        <p:cTn id="7" dur="1" fill="hold">
                                          <p:stCondLst>
                                            <p:cond delay="58999"/>
                                          </p:stCondLst>
                                        </p:cTn>
                                        <p:tgtEl>
                                          <p:spTgt spid="32"/>
                                        </p:tgtEl>
                                        <p:attrNameLst>
                                          <p:attrName>style.visibility</p:attrName>
                                        </p:attrNameLst>
                                      </p:cBhvr>
                                      <p:to>
                                        <p:strVal val="hidden"/>
                                      </p:to>
                                    </p:set>
                                  </p:childTnLst>
                                </p:cTn>
                              </p:par>
                            </p:childTnLst>
                          </p:cTn>
                        </p:par>
                        <p:par>
                          <p:cTn id="8" fill="hold">
                            <p:stCondLst>
                              <p:cond delay="59000"/>
                            </p:stCondLst>
                            <p:childTnLst>
                              <p:par>
                                <p:cTn id="9" presetID="22" presetClass="exit" presetSubtype="2" fill="hold" grpId="0" nodeType="afterEffect">
                                  <p:stCondLst>
                                    <p:cond delay="0"/>
                                  </p:stCondLst>
                                  <p:childTnLst>
                                    <p:animEffect transition="out" filter="wipe(right)">
                                      <p:cBhvr>
                                        <p:cTn id="10" dur="59000"/>
                                        <p:tgtEl>
                                          <p:spTgt spid="33"/>
                                        </p:tgtEl>
                                      </p:cBhvr>
                                    </p:animEffect>
                                    <p:set>
                                      <p:cBhvr>
                                        <p:cTn id="11" dur="1" fill="hold">
                                          <p:stCondLst>
                                            <p:cond delay="58999"/>
                                          </p:stCondLst>
                                        </p:cTn>
                                        <p:tgtEl>
                                          <p:spTgt spid="33"/>
                                        </p:tgtEl>
                                        <p:attrNameLst>
                                          <p:attrName>style.visibility</p:attrName>
                                        </p:attrNameLst>
                                      </p:cBhvr>
                                      <p:to>
                                        <p:strVal val="hidden"/>
                                      </p:to>
                                    </p:set>
                                  </p:childTnLst>
                                </p:cTn>
                              </p:par>
                            </p:childTnLst>
                          </p:cTn>
                        </p:par>
                        <p:par>
                          <p:cTn id="12" fill="hold">
                            <p:stCondLst>
                              <p:cond delay="118000"/>
                            </p:stCondLst>
                            <p:childTnLst>
                              <p:par>
                                <p:cTn id="13" presetID="22" presetClass="exit" presetSubtype="2" fill="hold" grpId="0" nodeType="afterEffect">
                                  <p:stCondLst>
                                    <p:cond delay="0"/>
                                  </p:stCondLst>
                                  <p:childTnLst>
                                    <p:animEffect transition="out" filter="wipe(right)">
                                      <p:cBhvr>
                                        <p:cTn id="14" dur="59000"/>
                                        <p:tgtEl>
                                          <p:spTgt spid="34"/>
                                        </p:tgtEl>
                                      </p:cBhvr>
                                    </p:animEffect>
                                    <p:set>
                                      <p:cBhvr>
                                        <p:cTn id="15" dur="1" fill="hold">
                                          <p:stCondLst>
                                            <p:cond delay="58999"/>
                                          </p:stCondLst>
                                        </p:cTn>
                                        <p:tgtEl>
                                          <p:spTgt spid="34"/>
                                        </p:tgtEl>
                                        <p:attrNameLst>
                                          <p:attrName>style.visibility</p:attrName>
                                        </p:attrNameLst>
                                      </p:cBhvr>
                                      <p:to>
                                        <p:strVal val="hidden"/>
                                      </p:to>
                                    </p:set>
                                  </p:childTnLst>
                                </p:cTn>
                              </p:par>
                            </p:childTnLst>
                          </p:cTn>
                        </p:par>
                        <p:par>
                          <p:cTn id="16" fill="hold">
                            <p:stCondLst>
                              <p:cond delay="177000"/>
                            </p:stCondLst>
                            <p:childTnLst>
                              <p:par>
                                <p:cTn id="17" presetID="22" presetClass="exit" presetSubtype="2" fill="hold" grpId="0" nodeType="afterEffect">
                                  <p:stCondLst>
                                    <p:cond delay="0"/>
                                  </p:stCondLst>
                                  <p:childTnLst>
                                    <p:animEffect transition="out" filter="wipe(right)">
                                      <p:cBhvr>
                                        <p:cTn id="18" dur="59000"/>
                                        <p:tgtEl>
                                          <p:spTgt spid="35"/>
                                        </p:tgtEl>
                                      </p:cBhvr>
                                    </p:animEffect>
                                    <p:set>
                                      <p:cBhvr>
                                        <p:cTn id="19" dur="1" fill="hold">
                                          <p:stCondLst>
                                            <p:cond delay="58999"/>
                                          </p:stCondLst>
                                        </p:cTn>
                                        <p:tgtEl>
                                          <p:spTgt spid="35"/>
                                        </p:tgtEl>
                                        <p:attrNameLst>
                                          <p:attrName>style.visibility</p:attrName>
                                        </p:attrNameLst>
                                      </p:cBhvr>
                                      <p:to>
                                        <p:strVal val="hidden"/>
                                      </p:to>
                                    </p:set>
                                  </p:childTnLst>
                                </p:cTn>
                              </p:par>
                            </p:childTnLst>
                          </p:cTn>
                        </p:par>
                        <p:par>
                          <p:cTn id="20" fill="hold">
                            <p:stCondLst>
                              <p:cond delay="236000"/>
                            </p:stCondLst>
                            <p:childTnLst>
                              <p:par>
                                <p:cTn id="21" presetID="22" presetClass="exit" presetSubtype="2" fill="hold" grpId="0" nodeType="afterEffect">
                                  <p:stCondLst>
                                    <p:cond delay="0"/>
                                  </p:stCondLst>
                                  <p:childTnLst>
                                    <p:animEffect transition="out" filter="wipe(right)">
                                      <p:cBhvr>
                                        <p:cTn id="22" dur="59000"/>
                                        <p:tgtEl>
                                          <p:spTgt spid="36"/>
                                        </p:tgtEl>
                                      </p:cBhvr>
                                    </p:animEffect>
                                    <p:set>
                                      <p:cBhvr>
                                        <p:cTn id="23" dur="1" fill="hold">
                                          <p:stCondLst>
                                            <p:cond delay="58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6D7AFCC-9FA1-4BC9-8DE1-3714FD607743}"/>
              </a:ext>
            </a:extLst>
          </p:cNvPr>
          <p:cNvSpPr/>
          <p:nvPr/>
        </p:nvSpPr>
        <p:spPr>
          <a:xfrm>
            <a:off x="667598" y="807078"/>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9" name="Graphic 8" descr="Person with idea">
            <a:extLst>
              <a:ext uri="{FF2B5EF4-FFF2-40B4-BE49-F238E27FC236}">
                <a16:creationId xmlns:a16="http://schemas.microsoft.com/office/drawing/2014/main" id="{C86E2BC6-6C03-4934-BFFE-A5E991A924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41468" y="643688"/>
            <a:ext cx="1569660" cy="1569660"/>
          </a:xfrm>
          <a:prstGeom prst="rect">
            <a:avLst/>
          </a:prstGeom>
        </p:spPr>
      </p:pic>
      <p:cxnSp>
        <p:nvCxnSpPr>
          <p:cNvPr id="12" name="Straight Arrow Connector 11">
            <a:extLst>
              <a:ext uri="{FF2B5EF4-FFF2-40B4-BE49-F238E27FC236}">
                <a16:creationId xmlns:a16="http://schemas.microsoft.com/office/drawing/2014/main" id="{DDE7B2E4-B795-4D5B-B326-27542DC4ED34}"/>
              </a:ext>
            </a:extLst>
          </p:cNvPr>
          <p:cNvCxnSpPr>
            <a:cxnSpLocks/>
          </p:cNvCxnSpPr>
          <p:nvPr/>
        </p:nvCxnSpPr>
        <p:spPr>
          <a:xfrm flipH="1" flipV="1">
            <a:off x="276724" y="3672177"/>
            <a:ext cx="637672"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63F39AE0-F318-406A-A034-D93E22F2D4CD}"/>
              </a:ext>
            </a:extLst>
          </p:cNvPr>
          <p:cNvSpPr/>
          <p:nvPr/>
        </p:nvSpPr>
        <p:spPr>
          <a:xfrm>
            <a:off x="5122966" y="2213348"/>
            <a:ext cx="3882188" cy="2785681"/>
          </a:xfrm>
          <a:prstGeom prst="roundRect">
            <a:avLst/>
          </a:prstGeom>
          <a:solidFill>
            <a:schemeClr val="bg1"/>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CEEFC27D-A46B-440D-B407-243C8B50F113}"/>
              </a:ext>
            </a:extLst>
          </p:cNvPr>
          <p:cNvSpPr/>
          <p:nvPr/>
        </p:nvSpPr>
        <p:spPr>
          <a:xfrm>
            <a:off x="783173" y="2832366"/>
            <a:ext cx="3467869" cy="1972921"/>
          </a:xfrm>
          <a:prstGeom prst="ellipse">
            <a:avLst/>
          </a:prstGeom>
          <a:solidFill>
            <a:srgbClr val="CCFFCC"/>
          </a:solidFill>
          <a:ln w="38100">
            <a:solidFill>
              <a:srgbClr val="70AD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chemeClr val="tx1"/>
                </a:solidFill>
              </a:rPr>
              <a:t>Which jobs rely on, or are enhanced by, the learning of another language?</a:t>
            </a:r>
          </a:p>
        </p:txBody>
      </p:sp>
      <p:cxnSp>
        <p:nvCxnSpPr>
          <p:cNvPr id="19" name="Straight Arrow Connector 18">
            <a:extLst>
              <a:ext uri="{FF2B5EF4-FFF2-40B4-BE49-F238E27FC236}">
                <a16:creationId xmlns:a16="http://schemas.microsoft.com/office/drawing/2014/main" id="{0DC82652-1D01-4195-A2FC-51AF39D5D94F}"/>
              </a:ext>
            </a:extLst>
          </p:cNvPr>
          <p:cNvCxnSpPr>
            <a:cxnSpLocks/>
          </p:cNvCxnSpPr>
          <p:nvPr/>
        </p:nvCxnSpPr>
        <p:spPr>
          <a:xfrm flipH="1" flipV="1">
            <a:off x="1309819" y="2502567"/>
            <a:ext cx="171447" cy="51493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BB38B5-1520-4361-9BEE-8D251FD29E05}"/>
              </a:ext>
            </a:extLst>
          </p:cNvPr>
          <p:cNvCxnSpPr>
            <a:cxnSpLocks/>
          </p:cNvCxnSpPr>
          <p:nvPr/>
        </p:nvCxnSpPr>
        <p:spPr>
          <a:xfrm flipH="1" flipV="1">
            <a:off x="2480005" y="2165683"/>
            <a:ext cx="1" cy="637673"/>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D66A331-06F3-4D5F-BDF7-FDFF0874736D}"/>
              </a:ext>
            </a:extLst>
          </p:cNvPr>
          <p:cNvCxnSpPr>
            <a:cxnSpLocks/>
          </p:cNvCxnSpPr>
          <p:nvPr/>
        </p:nvCxnSpPr>
        <p:spPr>
          <a:xfrm flipV="1">
            <a:off x="3526752" y="2517660"/>
            <a:ext cx="236007" cy="450617"/>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C18B0807-1DDC-4329-9A0E-BC51673902A1}"/>
              </a:ext>
            </a:extLst>
          </p:cNvPr>
          <p:cNvCxnSpPr>
            <a:cxnSpLocks/>
          </p:cNvCxnSpPr>
          <p:nvPr/>
        </p:nvCxnSpPr>
        <p:spPr>
          <a:xfrm flipV="1">
            <a:off x="4281882" y="3717526"/>
            <a:ext cx="569499" cy="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53C379B-457E-46E2-90D0-101D57BC1688}"/>
              </a:ext>
            </a:extLst>
          </p:cNvPr>
          <p:cNvCxnSpPr>
            <a:cxnSpLocks/>
          </p:cNvCxnSpPr>
          <p:nvPr/>
        </p:nvCxnSpPr>
        <p:spPr>
          <a:xfrm flipH="1">
            <a:off x="1230517" y="4562129"/>
            <a:ext cx="244158" cy="54818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039711DD-0728-4837-BEDF-9612B77A784E}"/>
              </a:ext>
            </a:extLst>
          </p:cNvPr>
          <p:cNvCxnSpPr>
            <a:cxnSpLocks/>
          </p:cNvCxnSpPr>
          <p:nvPr/>
        </p:nvCxnSpPr>
        <p:spPr>
          <a:xfrm>
            <a:off x="2486946" y="4776278"/>
            <a:ext cx="0" cy="661995"/>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C93C132-23C5-47BF-AFB1-57A91F6177FC}"/>
              </a:ext>
            </a:extLst>
          </p:cNvPr>
          <p:cNvCxnSpPr>
            <a:cxnSpLocks/>
          </p:cNvCxnSpPr>
          <p:nvPr/>
        </p:nvCxnSpPr>
        <p:spPr>
          <a:xfrm>
            <a:off x="3323897" y="4677822"/>
            <a:ext cx="320858" cy="484751"/>
          </a:xfrm>
          <a:prstGeom prst="straightConnector1">
            <a:avLst/>
          </a:prstGeom>
          <a:ln w="57150">
            <a:solidFill>
              <a:srgbClr val="70AD47"/>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6237CB77-F4A2-4327-ADD2-7A34D0DB85B3}"/>
              </a:ext>
            </a:extLst>
          </p:cNvPr>
          <p:cNvSpPr txBox="1"/>
          <p:nvPr/>
        </p:nvSpPr>
        <p:spPr>
          <a:xfrm>
            <a:off x="5332762" y="2295944"/>
            <a:ext cx="3534514" cy="2462213"/>
          </a:xfrm>
          <a:prstGeom prst="rect">
            <a:avLst/>
          </a:prstGeom>
          <a:noFill/>
        </p:spPr>
        <p:txBody>
          <a:bodyPr wrap="square" rtlCol="0">
            <a:spAutoFit/>
          </a:bodyPr>
          <a:lstStyle/>
          <a:p>
            <a:r>
              <a:rPr lang="en-GB" sz="3200" b="1" dirty="0">
                <a:latin typeface="Century Gothic" panose="020B0502020202020204" pitchFamily="34" charset="0"/>
              </a:rPr>
              <a:t>Step Three: Sharing Ideas</a:t>
            </a:r>
          </a:p>
          <a:p>
            <a:endParaRPr lang="en-GB" dirty="0">
              <a:latin typeface="Century Gothic" panose="020B0502020202020204" pitchFamily="34" charset="0"/>
            </a:endParaRPr>
          </a:p>
          <a:p>
            <a:r>
              <a:rPr lang="en-GB" sz="2400" dirty="0">
                <a:latin typeface="Century Gothic" panose="020B0502020202020204" pitchFamily="34" charset="0"/>
              </a:rPr>
              <a:t>Now share your suggestions with reasons why.</a:t>
            </a:r>
          </a:p>
        </p:txBody>
      </p:sp>
      <p:pic>
        <p:nvPicPr>
          <p:cNvPr id="3" name="Graphic 2" descr="Group brainstorm">
            <a:extLst>
              <a:ext uri="{FF2B5EF4-FFF2-40B4-BE49-F238E27FC236}">
                <a16:creationId xmlns:a16="http://schemas.microsoft.com/office/drawing/2014/main" id="{E03FE830-4E1A-471D-AADC-710452B382A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73249" y="2250318"/>
            <a:ext cx="794027" cy="794027"/>
          </a:xfrm>
          <a:prstGeom prst="rect">
            <a:avLst/>
          </a:prstGeom>
        </p:spPr>
      </p:pic>
      <p:pic>
        <p:nvPicPr>
          <p:cNvPr id="23" name="Picture 22">
            <a:extLst>
              <a:ext uri="{FF2B5EF4-FFF2-40B4-BE49-F238E27FC236}">
                <a16:creationId xmlns:a16="http://schemas.microsoft.com/office/drawing/2014/main" id="{527DB35F-22FC-436A-9B41-0A44240CD277}"/>
              </a:ext>
            </a:extLst>
          </p:cNvPr>
          <p:cNvPicPr>
            <a:picLocks noChangeAspect="1"/>
          </p:cNvPicPr>
          <p:nvPr/>
        </p:nvPicPr>
        <p:blipFill>
          <a:blip r:embed="rId7"/>
          <a:stretch>
            <a:fillRect/>
          </a:stretch>
        </p:blipFill>
        <p:spPr>
          <a:xfrm>
            <a:off x="68919" y="5763150"/>
            <a:ext cx="5054047" cy="353599"/>
          </a:xfrm>
          <a:prstGeom prst="rect">
            <a:avLst/>
          </a:prstGeom>
        </p:spPr>
      </p:pic>
      <p:sp>
        <p:nvSpPr>
          <p:cNvPr id="25" name="Rectangle 24">
            <a:extLst>
              <a:ext uri="{FF2B5EF4-FFF2-40B4-BE49-F238E27FC236}">
                <a16:creationId xmlns:a16="http://schemas.microsoft.com/office/drawing/2014/main" id="{3373F983-2EA6-4DAF-B262-5D45FEEE0F35}"/>
              </a:ext>
            </a:extLst>
          </p:cNvPr>
          <p:cNvSpPr/>
          <p:nvPr/>
        </p:nvSpPr>
        <p:spPr>
          <a:xfrm>
            <a:off x="4124345" y="5803930"/>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1663DC87-5C92-4957-AD98-670DAB0B3598}"/>
              </a:ext>
            </a:extLst>
          </p:cNvPr>
          <p:cNvSpPr/>
          <p:nvPr/>
        </p:nvSpPr>
        <p:spPr>
          <a:xfrm>
            <a:off x="3125724" y="5803930"/>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950B6D31-3FD6-400A-9CB3-3343D56F5AB8}"/>
              </a:ext>
            </a:extLst>
          </p:cNvPr>
          <p:cNvSpPr/>
          <p:nvPr/>
        </p:nvSpPr>
        <p:spPr>
          <a:xfrm>
            <a:off x="2127103" y="5803930"/>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E6966583-B6B3-4640-B3DC-EC2B3518124C}"/>
              </a:ext>
            </a:extLst>
          </p:cNvPr>
          <p:cNvSpPr/>
          <p:nvPr/>
        </p:nvSpPr>
        <p:spPr>
          <a:xfrm>
            <a:off x="1110434" y="5803930"/>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E3D52C57-5321-4EEB-B504-8710BB1AF77F}"/>
              </a:ext>
            </a:extLst>
          </p:cNvPr>
          <p:cNvSpPr/>
          <p:nvPr/>
        </p:nvSpPr>
        <p:spPr>
          <a:xfrm>
            <a:off x="93765" y="5803930"/>
            <a:ext cx="998621" cy="276726"/>
          </a:xfrm>
          <a:prstGeom prst="rect">
            <a:avLst/>
          </a:prstGeom>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903150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2" fill="hold" grpId="0" nodeType="withEffect">
                                  <p:stCondLst>
                                    <p:cond delay="0"/>
                                  </p:stCondLst>
                                  <p:childTnLst>
                                    <p:animEffect transition="out" filter="wipe(right)">
                                      <p:cBhvr>
                                        <p:cTn id="6" dur="59000"/>
                                        <p:tgtEl>
                                          <p:spTgt spid="25"/>
                                        </p:tgtEl>
                                      </p:cBhvr>
                                    </p:animEffect>
                                    <p:set>
                                      <p:cBhvr>
                                        <p:cTn id="7" dur="1" fill="hold">
                                          <p:stCondLst>
                                            <p:cond delay="58999"/>
                                          </p:stCondLst>
                                        </p:cTn>
                                        <p:tgtEl>
                                          <p:spTgt spid="25"/>
                                        </p:tgtEl>
                                        <p:attrNameLst>
                                          <p:attrName>style.visibility</p:attrName>
                                        </p:attrNameLst>
                                      </p:cBhvr>
                                      <p:to>
                                        <p:strVal val="hidden"/>
                                      </p:to>
                                    </p:set>
                                  </p:childTnLst>
                                </p:cTn>
                              </p:par>
                            </p:childTnLst>
                          </p:cTn>
                        </p:par>
                        <p:par>
                          <p:cTn id="8" fill="hold">
                            <p:stCondLst>
                              <p:cond delay="59000"/>
                            </p:stCondLst>
                            <p:childTnLst>
                              <p:par>
                                <p:cTn id="9" presetID="22" presetClass="exit" presetSubtype="2" fill="hold" grpId="0" nodeType="afterEffect">
                                  <p:stCondLst>
                                    <p:cond delay="0"/>
                                  </p:stCondLst>
                                  <p:childTnLst>
                                    <p:animEffect transition="out" filter="wipe(right)">
                                      <p:cBhvr>
                                        <p:cTn id="10" dur="59000"/>
                                        <p:tgtEl>
                                          <p:spTgt spid="27"/>
                                        </p:tgtEl>
                                      </p:cBhvr>
                                    </p:animEffect>
                                    <p:set>
                                      <p:cBhvr>
                                        <p:cTn id="11" dur="1" fill="hold">
                                          <p:stCondLst>
                                            <p:cond delay="58999"/>
                                          </p:stCondLst>
                                        </p:cTn>
                                        <p:tgtEl>
                                          <p:spTgt spid="27"/>
                                        </p:tgtEl>
                                        <p:attrNameLst>
                                          <p:attrName>style.visibility</p:attrName>
                                        </p:attrNameLst>
                                      </p:cBhvr>
                                      <p:to>
                                        <p:strVal val="hidden"/>
                                      </p:to>
                                    </p:set>
                                  </p:childTnLst>
                                </p:cTn>
                              </p:par>
                            </p:childTnLst>
                          </p:cTn>
                        </p:par>
                        <p:par>
                          <p:cTn id="12" fill="hold">
                            <p:stCondLst>
                              <p:cond delay="118000"/>
                            </p:stCondLst>
                            <p:childTnLst>
                              <p:par>
                                <p:cTn id="13" presetID="22" presetClass="exit" presetSubtype="2" fill="hold" grpId="0" nodeType="afterEffect">
                                  <p:stCondLst>
                                    <p:cond delay="0"/>
                                  </p:stCondLst>
                                  <p:childTnLst>
                                    <p:animEffect transition="out" filter="wipe(right)">
                                      <p:cBhvr>
                                        <p:cTn id="14" dur="59000"/>
                                        <p:tgtEl>
                                          <p:spTgt spid="31"/>
                                        </p:tgtEl>
                                      </p:cBhvr>
                                    </p:animEffect>
                                    <p:set>
                                      <p:cBhvr>
                                        <p:cTn id="15" dur="1" fill="hold">
                                          <p:stCondLst>
                                            <p:cond delay="58999"/>
                                          </p:stCondLst>
                                        </p:cTn>
                                        <p:tgtEl>
                                          <p:spTgt spid="31"/>
                                        </p:tgtEl>
                                        <p:attrNameLst>
                                          <p:attrName>style.visibility</p:attrName>
                                        </p:attrNameLst>
                                      </p:cBhvr>
                                      <p:to>
                                        <p:strVal val="hidden"/>
                                      </p:to>
                                    </p:set>
                                  </p:childTnLst>
                                </p:cTn>
                              </p:par>
                            </p:childTnLst>
                          </p:cTn>
                        </p:par>
                        <p:par>
                          <p:cTn id="16" fill="hold">
                            <p:stCondLst>
                              <p:cond delay="177000"/>
                            </p:stCondLst>
                            <p:childTnLst>
                              <p:par>
                                <p:cTn id="17" presetID="22" presetClass="exit" presetSubtype="2" fill="hold" grpId="0" nodeType="afterEffect">
                                  <p:stCondLst>
                                    <p:cond delay="0"/>
                                  </p:stCondLst>
                                  <p:childTnLst>
                                    <p:animEffect transition="out" filter="wipe(right)">
                                      <p:cBhvr>
                                        <p:cTn id="18" dur="59000"/>
                                        <p:tgtEl>
                                          <p:spTgt spid="32"/>
                                        </p:tgtEl>
                                      </p:cBhvr>
                                    </p:animEffect>
                                    <p:set>
                                      <p:cBhvr>
                                        <p:cTn id="19" dur="1" fill="hold">
                                          <p:stCondLst>
                                            <p:cond delay="58999"/>
                                          </p:stCondLst>
                                        </p:cTn>
                                        <p:tgtEl>
                                          <p:spTgt spid="32"/>
                                        </p:tgtEl>
                                        <p:attrNameLst>
                                          <p:attrName>style.visibility</p:attrName>
                                        </p:attrNameLst>
                                      </p:cBhvr>
                                      <p:to>
                                        <p:strVal val="hidden"/>
                                      </p:to>
                                    </p:set>
                                  </p:childTnLst>
                                </p:cTn>
                              </p:par>
                            </p:childTnLst>
                          </p:cTn>
                        </p:par>
                        <p:par>
                          <p:cTn id="20" fill="hold">
                            <p:stCondLst>
                              <p:cond delay="236000"/>
                            </p:stCondLst>
                            <p:childTnLst>
                              <p:par>
                                <p:cTn id="21" presetID="22" presetClass="exit" presetSubtype="2" fill="hold" grpId="0" nodeType="afterEffect">
                                  <p:stCondLst>
                                    <p:cond delay="0"/>
                                  </p:stCondLst>
                                  <p:childTnLst>
                                    <p:animEffect transition="out" filter="wipe(right)">
                                      <p:cBhvr>
                                        <p:cTn id="22" dur="59000"/>
                                        <p:tgtEl>
                                          <p:spTgt spid="33"/>
                                        </p:tgtEl>
                                      </p:cBhvr>
                                    </p:animEffect>
                                    <p:set>
                                      <p:cBhvr>
                                        <p:cTn id="23" dur="1" fill="hold">
                                          <p:stCondLst>
                                            <p:cond delay="589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7" grpId="0" animBg="1"/>
      <p:bldP spid="31" grpId="0" animBg="1"/>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TextBox 1"/>
          <p:cNvSpPr txBox="1"/>
          <p:nvPr/>
        </p:nvSpPr>
        <p:spPr>
          <a:xfrm>
            <a:off x="357405" y="2538968"/>
            <a:ext cx="8331715" cy="3416320"/>
          </a:xfrm>
          <a:prstGeom prst="rect">
            <a:avLst/>
          </a:prstGeom>
          <a:noFill/>
        </p:spPr>
        <p:txBody>
          <a:bodyPr wrap="square" rtlCol="0">
            <a:spAutoFit/>
          </a:bodyPr>
          <a:lstStyle/>
          <a:p>
            <a:r>
              <a:rPr lang="en-GB" sz="2400" dirty="0"/>
              <a:t>______________ is about converting written text into another language. With this job, you’d never be short of work! Those in this foreign language career often work behind the scenes—and so, they could even live the life as a digital nomad.</a:t>
            </a:r>
          </a:p>
          <a:p>
            <a:endParaRPr lang="en-GB" sz="2400" dirty="0"/>
          </a:p>
          <a:p>
            <a:r>
              <a:rPr lang="en-GB" sz="2400" dirty="0"/>
              <a:t>As a ______________, it’s more than just knowing the grammar of another language, it’s about understanding the audience’s culture. If you’re naturally curious with good attention to detail, this may just be the job for you!</a:t>
            </a:r>
          </a:p>
        </p:txBody>
      </p:sp>
    </p:spTree>
    <p:extLst>
      <p:ext uri="{BB962C8B-B14F-4D97-AF65-F5344CB8AC3E}">
        <p14:creationId xmlns:p14="http://schemas.microsoft.com/office/powerpoint/2010/main" val="1451896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TextBox 1"/>
          <p:cNvSpPr txBox="1"/>
          <p:nvPr/>
        </p:nvSpPr>
        <p:spPr>
          <a:xfrm>
            <a:off x="436313" y="2506477"/>
            <a:ext cx="8331715" cy="3416320"/>
          </a:xfrm>
          <a:prstGeom prst="rect">
            <a:avLst/>
          </a:prstGeom>
          <a:noFill/>
        </p:spPr>
        <p:txBody>
          <a:bodyPr wrap="square" rtlCol="0">
            <a:spAutoFit/>
          </a:bodyPr>
          <a:lstStyle/>
          <a:p>
            <a:r>
              <a:rPr lang="en-GB" sz="2400" dirty="0"/>
              <a:t>Translating is about converting written text into another language. With this job, you’d never be short of work! Those in this foreign language career often work behind the scenes—and so, they could even live the life as a digital nomad.</a:t>
            </a:r>
          </a:p>
          <a:p>
            <a:endParaRPr lang="en-GB" sz="2400" dirty="0"/>
          </a:p>
          <a:p>
            <a:r>
              <a:rPr lang="en-GB" sz="2400" dirty="0"/>
              <a:t>As a translator, it’s more than just knowing the grammar of another language, it’s about understanding the audience’s culture. If you’re naturally curious with good attention to detail, this may just be the job for you!</a:t>
            </a:r>
          </a:p>
        </p:txBody>
      </p:sp>
    </p:spTree>
    <p:extLst>
      <p:ext uri="{BB962C8B-B14F-4D97-AF65-F5344CB8AC3E}">
        <p14:creationId xmlns:p14="http://schemas.microsoft.com/office/powerpoint/2010/main" val="1004454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sp>
        <p:nvSpPr>
          <p:cNvPr id="2" name="Rectangle 1"/>
          <p:cNvSpPr/>
          <p:nvPr/>
        </p:nvSpPr>
        <p:spPr>
          <a:xfrm>
            <a:off x="289560" y="2316480"/>
            <a:ext cx="8534400" cy="3785652"/>
          </a:xfrm>
          <a:prstGeom prst="rect">
            <a:avLst/>
          </a:prstGeom>
        </p:spPr>
        <p:txBody>
          <a:bodyPr wrap="square">
            <a:spAutoFit/>
          </a:bodyPr>
          <a:lstStyle/>
          <a:p>
            <a:pPr fontAlgn="base"/>
            <a:r>
              <a:rPr lang="en-GB" sz="2400" dirty="0">
                <a:solidFill>
                  <a:srgbClr val="444444"/>
                </a:solidFill>
                <a:latin typeface="Inter"/>
              </a:rPr>
              <a:t>As an ____________, you’re the voice for those who cannot communicate their wishes or needs without you. Whether helping someone buy their first home or understand an illness, ___________ must bridge the conversation quickly on their feet.</a:t>
            </a:r>
          </a:p>
          <a:p>
            <a:pPr fontAlgn="base"/>
            <a:r>
              <a:rPr lang="en-GB" sz="2400" dirty="0">
                <a:solidFill>
                  <a:srgbClr val="444444"/>
                </a:solidFill>
                <a:latin typeface="Inter"/>
              </a:rPr>
              <a:t>This is one of the top foreign language careers in high demand, and it’s also one of the most rewarding. Most ____________ jobs require the ____________ to speak the target language fluently, and in some cases, hold a certification.</a:t>
            </a:r>
            <a:endParaRPr lang="en-GB" sz="2400" b="0" i="0" dirty="0">
              <a:solidFill>
                <a:srgbClr val="444444"/>
              </a:solidFill>
              <a:effectLst/>
              <a:latin typeface="Inter"/>
            </a:endParaRPr>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Tree>
    <p:extLst>
      <p:ext uri="{BB962C8B-B14F-4D97-AF65-F5344CB8AC3E}">
        <p14:creationId xmlns:p14="http://schemas.microsoft.com/office/powerpoint/2010/main" val="1918852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sp>
        <p:nvSpPr>
          <p:cNvPr id="2" name="Rectangle 1"/>
          <p:cNvSpPr/>
          <p:nvPr/>
        </p:nvSpPr>
        <p:spPr>
          <a:xfrm>
            <a:off x="289560" y="2316480"/>
            <a:ext cx="8534400" cy="3416320"/>
          </a:xfrm>
          <a:prstGeom prst="rect">
            <a:avLst/>
          </a:prstGeom>
        </p:spPr>
        <p:txBody>
          <a:bodyPr wrap="square">
            <a:spAutoFit/>
          </a:bodyPr>
          <a:lstStyle/>
          <a:p>
            <a:pPr fontAlgn="base"/>
            <a:r>
              <a:rPr lang="en-GB" sz="2400" dirty="0">
                <a:solidFill>
                  <a:srgbClr val="444444"/>
                </a:solidFill>
                <a:latin typeface="Inter"/>
              </a:rPr>
              <a:t>As an interpreter, you’re the voice for those who cannot communicate their wishes or needs without you. Whether helping someone buy their first home or understand an illness, interpreters must bridge the conversation quickly on their feet.</a:t>
            </a:r>
          </a:p>
          <a:p>
            <a:pPr fontAlgn="base"/>
            <a:r>
              <a:rPr lang="en-GB" sz="2400" dirty="0">
                <a:solidFill>
                  <a:srgbClr val="444444"/>
                </a:solidFill>
                <a:latin typeface="Inter"/>
              </a:rPr>
              <a:t>This is one of the top foreign language careers in high demand, and it’s also one of the most rewarding. Most interpreting jobs require the interpreter to speak the target language fluently, and in some cases, hold a certification.</a:t>
            </a:r>
            <a:endParaRPr lang="en-GB" sz="2400" b="0" i="0" dirty="0">
              <a:solidFill>
                <a:srgbClr val="444444"/>
              </a:solidFill>
              <a:effectLst/>
              <a:latin typeface="Inter"/>
            </a:endParaRPr>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Tree>
    <p:extLst>
      <p:ext uri="{BB962C8B-B14F-4D97-AF65-F5344CB8AC3E}">
        <p14:creationId xmlns:p14="http://schemas.microsoft.com/office/powerpoint/2010/main" val="595162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D2B354-BA32-4930-AB19-E36EAFA19DF7}"/>
              </a:ext>
            </a:extLst>
          </p:cNvPr>
          <p:cNvSpPr/>
          <p:nvPr/>
        </p:nvSpPr>
        <p:spPr>
          <a:xfrm>
            <a:off x="2394282" y="36096"/>
            <a:ext cx="6725653" cy="637672"/>
          </a:xfrm>
          <a:prstGeom prst="roundRect">
            <a:avLst/>
          </a:prstGeom>
          <a:solidFill>
            <a:srgbClr val="CCFFCC"/>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Century Gothic" panose="020B0502020202020204" pitchFamily="34" charset="0"/>
                <a:ea typeface="Adobe Gothic Std B" panose="020B0800000000000000" pitchFamily="34" charset="-128"/>
                <a:cs typeface="Arial" panose="020B0604020202020204" pitchFamily="34" charset="0"/>
              </a:rPr>
              <a:t>To identify how learning a language enhances future job prospects.</a:t>
            </a:r>
            <a:endParaRPr lang="en-GB"/>
          </a:p>
        </p:txBody>
      </p:sp>
      <p:pic>
        <p:nvPicPr>
          <p:cNvPr id="3" name="Picture 2"/>
          <p:cNvPicPr>
            <a:picLocks noChangeAspect="1"/>
          </p:cNvPicPr>
          <p:nvPr/>
        </p:nvPicPr>
        <p:blipFill>
          <a:blip r:embed="rId3"/>
          <a:stretch>
            <a:fillRect/>
          </a:stretch>
        </p:blipFill>
        <p:spPr>
          <a:xfrm>
            <a:off x="2927682" y="673768"/>
            <a:ext cx="5206161" cy="1536244"/>
          </a:xfrm>
          <a:prstGeom prst="rect">
            <a:avLst/>
          </a:prstGeom>
        </p:spPr>
      </p:pic>
      <p:sp>
        <p:nvSpPr>
          <p:cNvPr id="2" name="TextBox 1"/>
          <p:cNvSpPr txBox="1"/>
          <p:nvPr/>
        </p:nvSpPr>
        <p:spPr>
          <a:xfrm>
            <a:off x="329555" y="2362586"/>
            <a:ext cx="8331715" cy="3785652"/>
          </a:xfrm>
          <a:prstGeom prst="rect">
            <a:avLst/>
          </a:prstGeom>
          <a:noFill/>
        </p:spPr>
        <p:txBody>
          <a:bodyPr wrap="square" rtlCol="0">
            <a:spAutoFit/>
          </a:bodyPr>
          <a:lstStyle/>
          <a:p>
            <a:r>
              <a:rPr lang="en-GB" sz="2400" dirty="0"/>
              <a:t>If you love learning other languages, how about sharing that love with students as a ____________  _____________  ______________? It’s another one of the top foreign language careers in high demand!</a:t>
            </a:r>
          </a:p>
          <a:p>
            <a:endParaRPr lang="en-GB" sz="2400" dirty="0"/>
          </a:p>
          <a:p>
            <a:r>
              <a:rPr lang="en-GB" sz="2400" dirty="0"/>
              <a:t>As a _____________, you’ll open up a whole new world to your students where they can learn about cultural customs, traditions, festivities, and more. If you’re not yet a fluent speaker of two languages, you can improve exponentially by living with a host family abroad.</a:t>
            </a:r>
          </a:p>
        </p:txBody>
      </p:sp>
    </p:spTree>
    <p:extLst>
      <p:ext uri="{BB962C8B-B14F-4D97-AF65-F5344CB8AC3E}">
        <p14:creationId xmlns:p14="http://schemas.microsoft.com/office/powerpoint/2010/main" val="8862729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473</TotalTime>
  <Words>2081</Words>
  <Application>Microsoft Office PowerPoint</Application>
  <PresentationFormat>On-screen Show (4:3)</PresentationFormat>
  <Paragraphs>119</Paragraphs>
  <Slides>24</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Century Gothic</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Raine, Chloe</dc:creator>
  <cp:lastModifiedBy>Chloe Raine</cp:lastModifiedBy>
  <cp:revision>65</cp:revision>
  <dcterms:created xsi:type="dcterms:W3CDTF">2024-05-15T06:48:50Z</dcterms:created>
  <dcterms:modified xsi:type="dcterms:W3CDTF">2024-12-04T18:02:47Z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0959cb5-d6fa-43bd-af65-dd08ea55ea38_Enabled">
    <vt:lpwstr>true</vt:lpwstr>
  </property>
  <property fmtid="{D5CDD505-2E9C-101B-9397-08002B2CF9AE}" pid="3" name="MSIP_Label_b0959cb5-d6fa-43bd-af65-dd08ea55ea38_SetDate">
    <vt:lpwstr>2024-05-20T11:58:18Z</vt:lpwstr>
  </property>
  <property fmtid="{D5CDD505-2E9C-101B-9397-08002B2CF9AE}" pid="4" name="MSIP_Label_b0959cb5-d6fa-43bd-af65-dd08ea55ea38_Method">
    <vt:lpwstr>Privileged</vt:lpwstr>
  </property>
  <property fmtid="{D5CDD505-2E9C-101B-9397-08002B2CF9AE}" pid="5" name="MSIP_Label_b0959cb5-d6fa-43bd-af65-dd08ea55ea38_Name">
    <vt:lpwstr>b0959cb5-d6fa-43bd-af65-dd08ea55ea38</vt:lpwstr>
  </property>
  <property fmtid="{D5CDD505-2E9C-101B-9397-08002B2CF9AE}" pid="6" name="MSIP_Label_b0959cb5-d6fa-43bd-af65-dd08ea55ea38_SiteId">
    <vt:lpwstr>c947251d-81c4-4c9b-995d-f3d3b7a048c7</vt:lpwstr>
  </property>
  <property fmtid="{D5CDD505-2E9C-101B-9397-08002B2CF9AE}" pid="7" name="MSIP_Label_b0959cb5-d6fa-43bd-af65-dd08ea55ea38_ActionId">
    <vt:lpwstr>588f9529-355c-4044-8a6a-0955a893853e</vt:lpwstr>
  </property>
  <property fmtid="{D5CDD505-2E9C-101B-9397-08002B2CF9AE}" pid="8" name="MSIP_Label_b0959cb5-d6fa-43bd-af65-dd08ea55ea38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This document was classified as: OFFICIAL</vt:lpwstr>
  </property>
</Properties>
</file>