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62" r:id="rId2"/>
    <p:sldId id="263" r:id="rId3"/>
    <p:sldId id="269" r:id="rId4"/>
    <p:sldId id="270" r:id="rId5"/>
    <p:sldId id="271" r:id="rId6"/>
    <p:sldId id="272" r:id="rId7"/>
    <p:sldId id="273" r:id="rId8"/>
    <p:sldId id="275" r:id="rId9"/>
    <p:sldId id="274"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AD47"/>
    <a:srgbClr val="B4DAF4"/>
    <a:srgbClr val="CCFFCC"/>
    <a:srgbClr val="A1E367"/>
    <a:srgbClr val="2394E0"/>
    <a:srgbClr val="66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81727" autoAdjust="0"/>
  </p:normalViewPr>
  <p:slideViewPr>
    <p:cSldViewPr snapToGrid="0">
      <p:cViewPr varScale="1">
        <p:scale>
          <a:sx n="51" d="100"/>
          <a:sy n="51" d="100"/>
        </p:scale>
        <p:origin x="155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867B57-5D3F-465B-9E9B-34CC01F95417}" type="datetimeFigureOut">
              <a:rPr lang="en-GB" smtClean="0"/>
              <a:t>04/12/2024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E0A48E-DB4D-4EA7-9291-17E826EBF8B5}" type="slidenum">
              <a:rPr lang="en-GB" smtClean="0"/>
              <a:t>‹#›</a:t>
            </a:fld>
            <a:endParaRPr lang="en-GB"/>
          </a:p>
        </p:txBody>
      </p:sp>
    </p:spTree>
    <p:extLst>
      <p:ext uri="{BB962C8B-B14F-4D97-AF65-F5344CB8AC3E}">
        <p14:creationId xmlns:p14="http://schemas.microsoft.com/office/powerpoint/2010/main" val="1863135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Timer set for 1 minute</a:t>
            </a:r>
          </a:p>
        </p:txBody>
      </p:sp>
      <p:sp>
        <p:nvSpPr>
          <p:cNvPr id="4" name="Slide Number Placeholder 3"/>
          <p:cNvSpPr>
            <a:spLocks noGrp="1"/>
          </p:cNvSpPr>
          <p:nvPr>
            <p:ph type="sldNum" sz="quarter" idx="5"/>
          </p:nvPr>
        </p:nvSpPr>
        <p:spPr/>
        <p:txBody>
          <a:bodyPr/>
          <a:lstStyle/>
          <a:p>
            <a:fld id="{45E0A48E-DB4D-4EA7-9291-17E826EBF8B5}" type="slidenum">
              <a:rPr lang="en-GB" smtClean="0"/>
              <a:t>2</a:t>
            </a:fld>
            <a:endParaRPr lang="en-GB"/>
          </a:p>
        </p:txBody>
      </p:sp>
    </p:spTree>
    <p:extLst>
      <p:ext uri="{BB962C8B-B14F-4D97-AF65-F5344CB8AC3E}">
        <p14:creationId xmlns:p14="http://schemas.microsoft.com/office/powerpoint/2010/main" val="1630676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Timer set for 1 minute</a:t>
            </a:r>
          </a:p>
        </p:txBody>
      </p:sp>
      <p:sp>
        <p:nvSpPr>
          <p:cNvPr id="4" name="Slide Number Placeholder 3"/>
          <p:cNvSpPr>
            <a:spLocks noGrp="1"/>
          </p:cNvSpPr>
          <p:nvPr>
            <p:ph type="sldNum" sz="quarter" idx="5"/>
          </p:nvPr>
        </p:nvSpPr>
        <p:spPr/>
        <p:txBody>
          <a:bodyPr/>
          <a:lstStyle/>
          <a:p>
            <a:fld id="{45E0A48E-DB4D-4EA7-9291-17E826EBF8B5}" type="slidenum">
              <a:rPr lang="en-GB" smtClean="0"/>
              <a:t>3</a:t>
            </a:fld>
            <a:endParaRPr lang="en-GB"/>
          </a:p>
        </p:txBody>
      </p:sp>
    </p:spTree>
    <p:extLst>
      <p:ext uri="{BB962C8B-B14F-4D97-AF65-F5344CB8AC3E}">
        <p14:creationId xmlns:p14="http://schemas.microsoft.com/office/powerpoint/2010/main" val="4067443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Teachers may select different countries</a:t>
            </a:r>
          </a:p>
        </p:txBody>
      </p:sp>
      <p:sp>
        <p:nvSpPr>
          <p:cNvPr id="4" name="Slide Number Placeholder 3"/>
          <p:cNvSpPr>
            <a:spLocks noGrp="1"/>
          </p:cNvSpPr>
          <p:nvPr>
            <p:ph type="sldNum" sz="quarter" idx="5"/>
          </p:nvPr>
        </p:nvSpPr>
        <p:spPr/>
        <p:txBody>
          <a:bodyPr/>
          <a:lstStyle/>
          <a:p>
            <a:fld id="{45E0A48E-DB4D-4EA7-9291-17E826EBF8B5}" type="slidenum">
              <a:rPr lang="en-GB" smtClean="0"/>
              <a:t>4</a:t>
            </a:fld>
            <a:endParaRPr lang="en-GB"/>
          </a:p>
        </p:txBody>
      </p:sp>
    </p:spTree>
    <p:extLst>
      <p:ext uri="{BB962C8B-B14F-4D97-AF65-F5344CB8AC3E}">
        <p14:creationId xmlns:p14="http://schemas.microsoft.com/office/powerpoint/2010/main" val="2661126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Teachers may select different countries or pupils may prefer to select their home language (if appropriate)</a:t>
            </a:r>
          </a:p>
          <a:p>
            <a:r>
              <a:rPr lang="en-GB" dirty="0"/>
              <a:t>Teachers may decide the groups (recommended 2-3)</a:t>
            </a:r>
          </a:p>
        </p:txBody>
      </p:sp>
      <p:sp>
        <p:nvSpPr>
          <p:cNvPr id="4" name="Slide Number Placeholder 3"/>
          <p:cNvSpPr>
            <a:spLocks noGrp="1"/>
          </p:cNvSpPr>
          <p:nvPr>
            <p:ph type="sldNum" sz="quarter" idx="5"/>
          </p:nvPr>
        </p:nvSpPr>
        <p:spPr/>
        <p:txBody>
          <a:bodyPr/>
          <a:lstStyle/>
          <a:p>
            <a:fld id="{45E0A48E-DB4D-4EA7-9291-17E826EBF8B5}" type="slidenum">
              <a:rPr lang="en-GB" smtClean="0"/>
              <a:t>5</a:t>
            </a:fld>
            <a:endParaRPr lang="en-GB"/>
          </a:p>
        </p:txBody>
      </p:sp>
    </p:spTree>
    <p:extLst>
      <p:ext uri="{BB962C8B-B14F-4D97-AF65-F5344CB8AC3E}">
        <p14:creationId xmlns:p14="http://schemas.microsoft.com/office/powerpoint/2010/main" val="1476509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Ideas of things to include in their box</a:t>
            </a:r>
          </a:p>
        </p:txBody>
      </p:sp>
      <p:sp>
        <p:nvSpPr>
          <p:cNvPr id="4" name="Slide Number Placeholder 3"/>
          <p:cNvSpPr>
            <a:spLocks noGrp="1"/>
          </p:cNvSpPr>
          <p:nvPr>
            <p:ph type="sldNum" sz="quarter" idx="5"/>
          </p:nvPr>
        </p:nvSpPr>
        <p:spPr/>
        <p:txBody>
          <a:bodyPr/>
          <a:lstStyle/>
          <a:p>
            <a:fld id="{45E0A48E-DB4D-4EA7-9291-17E826EBF8B5}" type="slidenum">
              <a:rPr lang="en-GB" smtClean="0"/>
              <a:t>6</a:t>
            </a:fld>
            <a:endParaRPr lang="en-GB"/>
          </a:p>
        </p:txBody>
      </p:sp>
    </p:spTree>
    <p:extLst>
      <p:ext uri="{BB962C8B-B14F-4D97-AF65-F5344CB8AC3E}">
        <p14:creationId xmlns:p14="http://schemas.microsoft.com/office/powerpoint/2010/main" val="2193070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may wish to present at the front of the class or you may wish to showcase the work on tables and have students circulate the room while filling in an information sheet.</a:t>
            </a:r>
          </a:p>
        </p:txBody>
      </p:sp>
      <p:sp>
        <p:nvSpPr>
          <p:cNvPr id="4" name="Slide Number Placeholder 3"/>
          <p:cNvSpPr>
            <a:spLocks noGrp="1"/>
          </p:cNvSpPr>
          <p:nvPr>
            <p:ph type="sldNum" sz="quarter" idx="5"/>
          </p:nvPr>
        </p:nvSpPr>
        <p:spPr/>
        <p:txBody>
          <a:bodyPr/>
          <a:lstStyle/>
          <a:p>
            <a:fld id="{45E0A48E-DB4D-4EA7-9291-17E826EBF8B5}" type="slidenum">
              <a:rPr lang="en-GB" smtClean="0"/>
              <a:t>7</a:t>
            </a:fld>
            <a:endParaRPr lang="en-GB"/>
          </a:p>
        </p:txBody>
      </p:sp>
    </p:spTree>
    <p:extLst>
      <p:ext uri="{BB962C8B-B14F-4D97-AF65-F5344CB8AC3E}">
        <p14:creationId xmlns:p14="http://schemas.microsoft.com/office/powerpoint/2010/main" val="2761705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circulate the classroom and complete the table using the information presented in boxes.</a:t>
            </a:r>
          </a:p>
        </p:txBody>
      </p:sp>
      <p:sp>
        <p:nvSpPr>
          <p:cNvPr id="4" name="Slide Number Placeholder 3"/>
          <p:cNvSpPr>
            <a:spLocks noGrp="1"/>
          </p:cNvSpPr>
          <p:nvPr>
            <p:ph type="sldNum" sz="quarter" idx="5"/>
          </p:nvPr>
        </p:nvSpPr>
        <p:spPr/>
        <p:txBody>
          <a:bodyPr/>
          <a:lstStyle/>
          <a:p>
            <a:fld id="{45E0A48E-DB4D-4EA7-9291-17E826EBF8B5}" type="slidenum">
              <a:rPr lang="en-GB" smtClean="0"/>
              <a:t>8</a:t>
            </a:fld>
            <a:endParaRPr lang="en-GB"/>
          </a:p>
        </p:txBody>
      </p:sp>
    </p:spTree>
    <p:extLst>
      <p:ext uri="{BB962C8B-B14F-4D97-AF65-F5344CB8AC3E}">
        <p14:creationId xmlns:p14="http://schemas.microsoft.com/office/powerpoint/2010/main" val="3716485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Teachers may select different countries</a:t>
            </a:r>
          </a:p>
        </p:txBody>
      </p:sp>
      <p:sp>
        <p:nvSpPr>
          <p:cNvPr id="4" name="Slide Number Placeholder 3"/>
          <p:cNvSpPr>
            <a:spLocks noGrp="1"/>
          </p:cNvSpPr>
          <p:nvPr>
            <p:ph type="sldNum" sz="quarter" idx="5"/>
          </p:nvPr>
        </p:nvSpPr>
        <p:spPr/>
        <p:txBody>
          <a:bodyPr/>
          <a:lstStyle/>
          <a:p>
            <a:fld id="{45E0A48E-DB4D-4EA7-9291-17E826EBF8B5}" type="slidenum">
              <a:rPr lang="en-GB" smtClean="0"/>
              <a:t>9</a:t>
            </a:fld>
            <a:endParaRPr lang="en-GB"/>
          </a:p>
        </p:txBody>
      </p:sp>
    </p:spTree>
    <p:extLst>
      <p:ext uri="{BB962C8B-B14F-4D97-AF65-F5344CB8AC3E}">
        <p14:creationId xmlns:p14="http://schemas.microsoft.com/office/powerpoint/2010/main" val="949625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299F09-7B6E-492B-9CA5-929656FB4E11}" type="datetimeFigureOut">
              <a:rPr lang="en-GB" smtClean="0"/>
              <a:t>04/12/2024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3534611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299F09-7B6E-492B-9CA5-929656FB4E11}" type="datetimeFigureOut">
              <a:rPr lang="en-GB" smtClean="0"/>
              <a:t>04/12/2024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896521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299F09-7B6E-492B-9CA5-929656FB4E11}" type="datetimeFigureOut">
              <a:rPr lang="en-GB" smtClean="0"/>
              <a:t>04/12/2024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2207350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299F09-7B6E-492B-9CA5-929656FB4E11}" type="datetimeFigureOut">
              <a:rPr lang="en-GB" smtClean="0"/>
              <a:t>04/12/2024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904237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B299F09-7B6E-492B-9CA5-929656FB4E11}" type="datetimeFigureOut">
              <a:rPr lang="en-GB" smtClean="0"/>
              <a:t>04/12/2024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3170070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299F09-7B6E-492B-9CA5-929656FB4E11}" type="datetimeFigureOut">
              <a:rPr lang="en-GB" smtClean="0"/>
              <a:t>04/12/2024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2249641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299F09-7B6E-492B-9CA5-929656FB4E11}" type="datetimeFigureOut">
              <a:rPr lang="en-GB" smtClean="0"/>
              <a:t>04/12/2024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3327143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299F09-7B6E-492B-9CA5-929656FB4E11}" type="datetimeFigureOut">
              <a:rPr lang="en-GB" smtClean="0"/>
              <a:t>04/12/2024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2122272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299F09-7B6E-492B-9CA5-929656FB4E11}" type="datetimeFigureOut">
              <a:rPr lang="en-GB" smtClean="0"/>
              <a:t>04/12/2024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3012224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B299F09-7B6E-492B-9CA5-929656FB4E11}" type="datetimeFigureOut">
              <a:rPr lang="en-GB" smtClean="0"/>
              <a:t>04/12/2024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76159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B299F09-7B6E-492B-9CA5-929656FB4E11}" type="datetimeFigureOut">
              <a:rPr lang="en-GB" smtClean="0"/>
              <a:t>04/12/2024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4185838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1000" t="-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299F09-7B6E-492B-9CA5-929656FB4E11}" type="datetimeFigureOut">
              <a:rPr lang="en-GB" smtClean="0"/>
              <a:t>04/12/2024</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4A982-E5DC-48F9-8AEA-F778C300C111}" type="slidenum">
              <a:rPr lang="en-GB" smtClean="0"/>
              <a:t>‹#›</a:t>
            </a:fld>
            <a:endParaRPr lang="en-GB"/>
          </a:p>
        </p:txBody>
      </p:sp>
    </p:spTree>
    <p:extLst>
      <p:ext uri="{BB962C8B-B14F-4D97-AF65-F5344CB8AC3E}">
        <p14:creationId xmlns:p14="http://schemas.microsoft.com/office/powerpoint/2010/main" val="3528844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28B56B-1BA1-4FCF-AA40-0BE592A22B36}"/>
              </a:ext>
            </a:extLst>
          </p:cNvPr>
          <p:cNvSpPr txBox="1"/>
          <p:nvPr/>
        </p:nvSpPr>
        <p:spPr>
          <a:xfrm>
            <a:off x="2406316" y="108284"/>
            <a:ext cx="6737684" cy="1569660"/>
          </a:xfrm>
          <a:prstGeom prst="rect">
            <a:avLst/>
          </a:prstGeom>
          <a:noFill/>
        </p:spPr>
        <p:txBody>
          <a:bodyPr wrap="square" rtlCol="0">
            <a:spAutoFit/>
          </a:bodyPr>
          <a:lstStyle/>
          <a:p>
            <a:pPr algn="ctr"/>
            <a:r>
              <a:rPr lang="en-GB" sz="4800" b="1" dirty="0">
                <a:effectLst>
                  <a:outerShdw blurRad="38100" dist="38100" dir="2700000" algn="tl">
                    <a:srgbClr val="000000">
                      <a:alpha val="43137"/>
                    </a:srgbClr>
                  </a:outerShdw>
                </a:effectLst>
                <a:latin typeface="Century Gothic" panose="020B0502020202020204" pitchFamily="34" charset="0"/>
                <a:ea typeface="Open Sans Extrabold" panose="020B0906030804020204" pitchFamily="34" charset="0"/>
                <a:cs typeface="Open Sans Extrabold" panose="020B0906030804020204" pitchFamily="34" charset="0"/>
              </a:rPr>
              <a:t>Session 6: </a:t>
            </a:r>
          </a:p>
          <a:p>
            <a:pPr algn="ctr"/>
            <a:r>
              <a:rPr lang="en-GB" sz="4800" b="1">
                <a:effectLst>
                  <a:outerShdw blurRad="38100" dist="38100" dir="2700000" algn="tl">
                    <a:srgbClr val="000000">
                      <a:alpha val="43137"/>
                    </a:srgbClr>
                  </a:outerShdw>
                </a:effectLst>
                <a:latin typeface="Century Gothic" panose="020B0502020202020204" pitchFamily="34" charset="0"/>
                <a:ea typeface="Open Sans Extrabold" panose="020B0906030804020204" pitchFamily="34" charset="0"/>
                <a:cs typeface="Open Sans Extrabold" panose="020B0906030804020204" pitchFamily="34" charset="0"/>
              </a:rPr>
              <a:t>A Country </a:t>
            </a:r>
            <a:r>
              <a:rPr lang="en-GB" sz="4800" b="1" dirty="0">
                <a:effectLst>
                  <a:outerShdw blurRad="38100" dist="38100" dir="2700000" algn="tl">
                    <a:srgbClr val="000000">
                      <a:alpha val="43137"/>
                    </a:srgbClr>
                  </a:outerShdw>
                </a:effectLst>
                <a:latin typeface="Century Gothic" panose="020B0502020202020204" pitchFamily="34" charset="0"/>
                <a:ea typeface="Open Sans Extrabold" panose="020B0906030804020204" pitchFamily="34" charset="0"/>
                <a:cs typeface="Open Sans Extrabold" panose="020B0906030804020204" pitchFamily="34" charset="0"/>
              </a:rPr>
              <a:t>in a Box</a:t>
            </a:r>
          </a:p>
        </p:txBody>
      </p:sp>
      <p:pic>
        <p:nvPicPr>
          <p:cNvPr id="5" name="Graphic 4" descr="Chat">
            <a:extLst>
              <a:ext uri="{FF2B5EF4-FFF2-40B4-BE49-F238E27FC236}">
                <a16:creationId xmlns:a16="http://schemas.microsoft.com/office/drawing/2014/main" id="{D463003F-6306-4272-A5BC-FC6551227CA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657071">
            <a:off x="7607572" y="2085083"/>
            <a:ext cx="1326270" cy="1326270"/>
          </a:xfrm>
          <a:prstGeom prst="rect">
            <a:avLst/>
          </a:prstGeom>
        </p:spPr>
      </p:pic>
      <p:sp>
        <p:nvSpPr>
          <p:cNvPr id="6" name="Rectangle: Rounded Corners 5">
            <a:extLst>
              <a:ext uri="{FF2B5EF4-FFF2-40B4-BE49-F238E27FC236}">
                <a16:creationId xmlns:a16="http://schemas.microsoft.com/office/drawing/2014/main" id="{8DAB52FA-BD01-4478-9BC3-49C0A826CE42}"/>
              </a:ext>
            </a:extLst>
          </p:cNvPr>
          <p:cNvSpPr/>
          <p:nvPr/>
        </p:nvSpPr>
        <p:spPr>
          <a:xfrm>
            <a:off x="96257" y="3525253"/>
            <a:ext cx="8952740" cy="1726685"/>
          </a:xfrm>
          <a:prstGeom prst="roundRect">
            <a:avLst/>
          </a:prstGeom>
          <a:solidFill>
            <a:srgbClr val="CCFFCC"/>
          </a:solid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endParaRPr lang="en-GB" sz="4000" dirty="0">
              <a:solidFill>
                <a:schemeClr val="tx1"/>
              </a:solidFill>
              <a:latin typeface="Century Gothic" panose="020B0502020202020204" pitchFamily="34" charset="0"/>
              <a:ea typeface="Adobe Gothic Std B" panose="020B0800000000000000" pitchFamily="34" charset="-128"/>
              <a:cs typeface="Arial" panose="020B0604020202020204" pitchFamily="34" charset="0"/>
            </a:endParaRPr>
          </a:p>
          <a:p>
            <a:r>
              <a:rPr lang="en-GB" sz="4000" dirty="0">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recognise and produce information about a different country</a:t>
            </a:r>
          </a:p>
          <a:p>
            <a:br>
              <a:rPr lang="en-GB" sz="2000" dirty="0">
                <a:latin typeface="Century Gothic" panose="020B0502020202020204" pitchFamily="34" charset="0"/>
                <a:ea typeface="Adobe Gothic Std B" panose="020B0800000000000000" pitchFamily="34" charset="-128"/>
                <a:cs typeface="Arial" panose="020B0604020202020204" pitchFamily="34" charset="0"/>
              </a:rPr>
            </a:br>
            <a:r>
              <a:rPr lang="en-GB" sz="2000" dirty="0">
                <a:latin typeface="Century Gothic" panose="020B0502020202020204" pitchFamily="34" charset="0"/>
                <a:ea typeface="Adobe Gothic Std B" panose="020B0800000000000000" pitchFamily="34" charset="-128"/>
                <a:cs typeface="Arial" panose="020B0604020202020204" pitchFamily="34" charset="0"/>
              </a:rPr>
              <a:t>g</a:t>
            </a:r>
          </a:p>
        </p:txBody>
      </p:sp>
      <p:sp>
        <p:nvSpPr>
          <p:cNvPr id="7" name="TextBox 6">
            <a:extLst>
              <a:ext uri="{FF2B5EF4-FFF2-40B4-BE49-F238E27FC236}">
                <a16:creationId xmlns:a16="http://schemas.microsoft.com/office/drawing/2014/main" id="{6CE8EB8C-5479-4628-AD53-C417976EFC80}"/>
              </a:ext>
            </a:extLst>
          </p:cNvPr>
          <p:cNvSpPr txBox="1"/>
          <p:nvPr/>
        </p:nvSpPr>
        <p:spPr>
          <a:xfrm>
            <a:off x="252663" y="2959768"/>
            <a:ext cx="5293895" cy="461665"/>
          </a:xfrm>
          <a:prstGeom prst="rect">
            <a:avLst/>
          </a:prstGeom>
          <a:noFill/>
        </p:spPr>
        <p:txBody>
          <a:bodyPr wrap="square" rtlCol="0">
            <a:spAutoFit/>
          </a:bodyPr>
          <a:lstStyle/>
          <a:p>
            <a:r>
              <a:rPr lang="en-GB" sz="2400" b="1" dirty="0">
                <a:latin typeface="Century Gothic" panose="020B0502020202020204" pitchFamily="34" charset="0"/>
              </a:rPr>
              <a:t>Lesson Objective:</a:t>
            </a:r>
          </a:p>
        </p:txBody>
      </p:sp>
    </p:spTree>
    <p:extLst>
      <p:ext uri="{BB962C8B-B14F-4D97-AF65-F5344CB8AC3E}">
        <p14:creationId xmlns:p14="http://schemas.microsoft.com/office/powerpoint/2010/main" val="1293686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6D7AFCC-9FA1-4BC9-8DE1-3714FD607743}"/>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BADEE9-1322-49E1-974F-AFF2831E06CA}"/>
              </a:ext>
            </a:extLst>
          </p:cNvPr>
          <p:cNvSpPr/>
          <p:nvPr/>
        </p:nvSpPr>
        <p:spPr>
          <a:xfrm>
            <a:off x="2465814" y="37025"/>
            <a:ext cx="6749718" cy="646331"/>
          </a:xfrm>
          <a:prstGeom prst="rect">
            <a:avLst/>
          </a:prstGeom>
        </p:spPr>
        <p:txBody>
          <a:bodyPr wrap="square">
            <a:spAutoFit/>
          </a:bodyPr>
          <a:lstStyle/>
          <a:p>
            <a:r>
              <a:rPr lang="en-GB" dirty="0">
                <a:latin typeface="Century Gothic" panose="020B0502020202020204" pitchFamily="34" charset="0"/>
                <a:ea typeface="Adobe Gothic Std B" panose="020B0800000000000000" pitchFamily="34" charset="-128"/>
                <a:cs typeface="Arial" panose="020B0604020202020204" pitchFamily="34" charset="0"/>
              </a:rPr>
              <a:t>To recognise and produce information about a different country</a:t>
            </a:r>
          </a:p>
        </p:txBody>
      </p:sp>
      <p:pic>
        <p:nvPicPr>
          <p:cNvPr id="43" name="Picture 42">
            <a:extLst>
              <a:ext uri="{FF2B5EF4-FFF2-40B4-BE49-F238E27FC236}">
                <a16:creationId xmlns:a16="http://schemas.microsoft.com/office/drawing/2014/main" id="{D16470C3-1508-4DAE-B300-B63C1BBC8E07}"/>
              </a:ext>
            </a:extLst>
          </p:cNvPr>
          <p:cNvPicPr>
            <a:picLocks noChangeAspect="1"/>
          </p:cNvPicPr>
          <p:nvPr/>
        </p:nvPicPr>
        <p:blipFill>
          <a:blip r:embed="rId3"/>
          <a:stretch>
            <a:fillRect/>
          </a:stretch>
        </p:blipFill>
        <p:spPr>
          <a:xfrm>
            <a:off x="32824" y="5762147"/>
            <a:ext cx="1023466" cy="353599"/>
          </a:xfrm>
          <a:prstGeom prst="rect">
            <a:avLst/>
          </a:prstGeom>
        </p:spPr>
      </p:pic>
      <p:sp>
        <p:nvSpPr>
          <p:cNvPr id="48" name="Rectangle 47">
            <a:extLst>
              <a:ext uri="{FF2B5EF4-FFF2-40B4-BE49-F238E27FC236}">
                <a16:creationId xmlns:a16="http://schemas.microsoft.com/office/drawing/2014/main" id="{756F9A70-1E04-4C68-AADF-86863D330DD1}"/>
              </a:ext>
            </a:extLst>
          </p:cNvPr>
          <p:cNvSpPr/>
          <p:nvPr/>
        </p:nvSpPr>
        <p:spPr>
          <a:xfrm>
            <a:off x="57669" y="5802927"/>
            <a:ext cx="998621" cy="276726"/>
          </a:xfrm>
          <a:prstGeom prst="rect">
            <a:avLst/>
          </a:prstGeom>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1" name="Picture 20">
            <a:extLst>
              <a:ext uri="{FF2B5EF4-FFF2-40B4-BE49-F238E27FC236}">
                <a16:creationId xmlns:a16="http://schemas.microsoft.com/office/drawing/2014/main" id="{4671EB68-B48C-4D68-8AE2-E763B23190BD}"/>
              </a:ext>
            </a:extLst>
          </p:cNvPr>
          <p:cNvPicPr>
            <a:picLocks noChangeAspect="1"/>
          </p:cNvPicPr>
          <p:nvPr/>
        </p:nvPicPr>
        <p:blipFill rotWithShape="1">
          <a:blip r:embed="rId4"/>
          <a:srcRect b="4704"/>
          <a:stretch/>
        </p:blipFill>
        <p:spPr>
          <a:xfrm>
            <a:off x="3518232" y="888730"/>
            <a:ext cx="5415501" cy="4914197"/>
          </a:xfrm>
          <a:prstGeom prst="rect">
            <a:avLst/>
          </a:prstGeom>
        </p:spPr>
      </p:pic>
      <p:sp>
        <p:nvSpPr>
          <p:cNvPr id="23" name="TextBox 22">
            <a:extLst>
              <a:ext uri="{FF2B5EF4-FFF2-40B4-BE49-F238E27FC236}">
                <a16:creationId xmlns:a16="http://schemas.microsoft.com/office/drawing/2014/main" id="{0C86FD62-9B11-4D61-92D1-158D03BC9926}"/>
              </a:ext>
            </a:extLst>
          </p:cNvPr>
          <p:cNvSpPr txBox="1"/>
          <p:nvPr/>
        </p:nvSpPr>
        <p:spPr>
          <a:xfrm>
            <a:off x="45856" y="2763639"/>
            <a:ext cx="3534514" cy="2246769"/>
          </a:xfrm>
          <a:prstGeom prst="rect">
            <a:avLst/>
          </a:prstGeom>
          <a:noFill/>
        </p:spPr>
        <p:txBody>
          <a:bodyPr wrap="square" rtlCol="0">
            <a:spAutoFit/>
          </a:bodyPr>
          <a:lstStyle/>
          <a:p>
            <a:r>
              <a:rPr lang="en-GB" sz="2800" b="1" u="sng" dirty="0">
                <a:latin typeface="Century Gothic" panose="020B0502020202020204" pitchFamily="34" charset="0"/>
              </a:rPr>
              <a:t>Warm-up</a:t>
            </a:r>
          </a:p>
          <a:p>
            <a:r>
              <a:rPr lang="en-GB" sz="2800" dirty="0">
                <a:latin typeface="Century Gothic" panose="020B0502020202020204" pitchFamily="34" charset="0"/>
              </a:rPr>
              <a:t>There are </a:t>
            </a:r>
            <a:r>
              <a:rPr lang="en-GB" sz="2800" b="1" dirty="0">
                <a:latin typeface="Century Gothic" panose="020B0502020202020204" pitchFamily="34" charset="0"/>
              </a:rPr>
              <a:t>44</a:t>
            </a:r>
            <a:r>
              <a:rPr lang="en-GB" sz="2800" dirty="0">
                <a:latin typeface="Century Gothic" panose="020B0502020202020204" pitchFamily="34" charset="0"/>
              </a:rPr>
              <a:t> countries in Europe, how many can you name?</a:t>
            </a:r>
            <a:endParaRPr lang="en-GB" sz="2400" dirty="0">
              <a:latin typeface="Century Gothic" panose="020B0502020202020204" pitchFamily="34" charset="0"/>
            </a:endParaRPr>
          </a:p>
        </p:txBody>
      </p:sp>
    </p:spTree>
    <p:extLst>
      <p:ext uri="{BB962C8B-B14F-4D97-AF65-F5344CB8AC3E}">
        <p14:creationId xmlns:p14="http://schemas.microsoft.com/office/powerpoint/2010/main" val="192146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2" fill="hold" grpId="0" nodeType="afterEffect">
                                  <p:stCondLst>
                                    <p:cond delay="0"/>
                                  </p:stCondLst>
                                  <p:childTnLst>
                                    <p:animEffect transition="out" filter="wipe(right)">
                                      <p:cBhvr>
                                        <p:cTn id="6" dur="59000"/>
                                        <p:tgtEl>
                                          <p:spTgt spid="48"/>
                                        </p:tgtEl>
                                      </p:cBhvr>
                                    </p:animEffect>
                                    <p:set>
                                      <p:cBhvr>
                                        <p:cTn id="7" dur="1" fill="hold">
                                          <p:stCondLst>
                                            <p:cond delay="58999"/>
                                          </p:stCondLst>
                                        </p:cTn>
                                        <p:tgtEl>
                                          <p:spTgt spid="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0441B1-245E-49D4-8A92-879721B43226}"/>
              </a:ext>
            </a:extLst>
          </p:cNvPr>
          <p:cNvPicPr>
            <a:picLocks noChangeAspect="1"/>
          </p:cNvPicPr>
          <p:nvPr/>
        </p:nvPicPr>
        <p:blipFill>
          <a:blip r:embed="rId3"/>
          <a:stretch>
            <a:fillRect/>
          </a:stretch>
        </p:blipFill>
        <p:spPr>
          <a:xfrm>
            <a:off x="3916570" y="-20760"/>
            <a:ext cx="4789280" cy="6100413"/>
          </a:xfrm>
          <a:prstGeom prst="rect">
            <a:avLst/>
          </a:prstGeom>
        </p:spPr>
      </p:pic>
      <p:sp>
        <p:nvSpPr>
          <p:cNvPr id="4" name="Rectangle: Rounded Corners 3">
            <a:extLst>
              <a:ext uri="{FF2B5EF4-FFF2-40B4-BE49-F238E27FC236}">
                <a16:creationId xmlns:a16="http://schemas.microsoft.com/office/drawing/2014/main" id="{96D7AFCC-9FA1-4BC9-8DE1-3714FD607743}"/>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BADEE9-1322-49E1-974F-AFF2831E06CA}"/>
              </a:ext>
            </a:extLst>
          </p:cNvPr>
          <p:cNvSpPr/>
          <p:nvPr/>
        </p:nvSpPr>
        <p:spPr>
          <a:xfrm>
            <a:off x="2465814" y="37025"/>
            <a:ext cx="6749718" cy="646331"/>
          </a:xfrm>
          <a:prstGeom prst="rect">
            <a:avLst/>
          </a:prstGeom>
        </p:spPr>
        <p:txBody>
          <a:bodyPr wrap="square">
            <a:spAutoFit/>
          </a:bodyPr>
          <a:lstStyle/>
          <a:p>
            <a:r>
              <a:rPr lang="en-GB" dirty="0">
                <a:latin typeface="Century Gothic" panose="020B0502020202020204" pitchFamily="34" charset="0"/>
                <a:ea typeface="Adobe Gothic Std B" panose="020B0800000000000000" pitchFamily="34" charset="-128"/>
                <a:cs typeface="Arial" panose="020B0604020202020204" pitchFamily="34" charset="0"/>
              </a:rPr>
              <a:t>To recognise and produce information about a different country</a:t>
            </a:r>
          </a:p>
        </p:txBody>
      </p:sp>
      <p:sp>
        <p:nvSpPr>
          <p:cNvPr id="23" name="TextBox 22">
            <a:extLst>
              <a:ext uri="{FF2B5EF4-FFF2-40B4-BE49-F238E27FC236}">
                <a16:creationId xmlns:a16="http://schemas.microsoft.com/office/drawing/2014/main" id="{0C86FD62-9B11-4D61-92D1-158D03BC9926}"/>
              </a:ext>
            </a:extLst>
          </p:cNvPr>
          <p:cNvSpPr txBox="1"/>
          <p:nvPr/>
        </p:nvSpPr>
        <p:spPr>
          <a:xfrm>
            <a:off x="627025" y="2831466"/>
            <a:ext cx="3534514" cy="3046988"/>
          </a:xfrm>
          <a:prstGeom prst="rect">
            <a:avLst/>
          </a:prstGeom>
          <a:noFill/>
        </p:spPr>
        <p:txBody>
          <a:bodyPr wrap="square" rtlCol="0">
            <a:spAutoFit/>
          </a:bodyPr>
          <a:lstStyle/>
          <a:p>
            <a:r>
              <a:rPr lang="en-GB" sz="3200" b="1" u="sng" dirty="0">
                <a:latin typeface="Century Gothic" panose="020B0502020202020204" pitchFamily="34" charset="0"/>
              </a:rPr>
              <a:t>Warm-up</a:t>
            </a:r>
          </a:p>
          <a:p>
            <a:r>
              <a:rPr lang="en-GB" sz="3200" dirty="0">
                <a:latin typeface="Century Gothic" panose="020B0502020202020204" pitchFamily="34" charset="0"/>
              </a:rPr>
              <a:t>There are </a:t>
            </a:r>
            <a:r>
              <a:rPr lang="en-GB" sz="3200" b="1" dirty="0">
                <a:latin typeface="Century Gothic" panose="020B0502020202020204" pitchFamily="34" charset="0"/>
              </a:rPr>
              <a:t>44</a:t>
            </a:r>
            <a:r>
              <a:rPr lang="en-GB" sz="3200" dirty="0">
                <a:latin typeface="Century Gothic" panose="020B0502020202020204" pitchFamily="34" charset="0"/>
              </a:rPr>
              <a:t> countries in Europe, how many can you name?</a:t>
            </a:r>
            <a:endParaRPr lang="en-GB" sz="2800" dirty="0">
              <a:latin typeface="Century Gothic" panose="020B0502020202020204" pitchFamily="34" charset="0"/>
            </a:endParaRPr>
          </a:p>
        </p:txBody>
      </p:sp>
    </p:spTree>
    <p:extLst>
      <p:ext uri="{BB962C8B-B14F-4D97-AF65-F5344CB8AC3E}">
        <p14:creationId xmlns:p14="http://schemas.microsoft.com/office/powerpoint/2010/main" val="1511172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0441B1-245E-49D4-8A92-879721B43226}"/>
              </a:ext>
            </a:extLst>
          </p:cNvPr>
          <p:cNvPicPr>
            <a:picLocks noChangeAspect="1"/>
          </p:cNvPicPr>
          <p:nvPr/>
        </p:nvPicPr>
        <p:blipFill>
          <a:blip r:embed="rId3"/>
          <a:stretch>
            <a:fillRect/>
          </a:stretch>
        </p:blipFill>
        <p:spPr>
          <a:xfrm>
            <a:off x="3916570" y="-20760"/>
            <a:ext cx="4789280" cy="6100413"/>
          </a:xfrm>
          <a:prstGeom prst="rect">
            <a:avLst/>
          </a:prstGeom>
        </p:spPr>
      </p:pic>
      <p:sp>
        <p:nvSpPr>
          <p:cNvPr id="4" name="Rectangle: Rounded Corners 3">
            <a:extLst>
              <a:ext uri="{FF2B5EF4-FFF2-40B4-BE49-F238E27FC236}">
                <a16:creationId xmlns:a16="http://schemas.microsoft.com/office/drawing/2014/main" id="{96D7AFCC-9FA1-4BC9-8DE1-3714FD607743}"/>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BADEE9-1322-49E1-974F-AFF2831E06CA}"/>
              </a:ext>
            </a:extLst>
          </p:cNvPr>
          <p:cNvSpPr/>
          <p:nvPr/>
        </p:nvSpPr>
        <p:spPr>
          <a:xfrm>
            <a:off x="2465814" y="37025"/>
            <a:ext cx="6749718" cy="646331"/>
          </a:xfrm>
          <a:prstGeom prst="rect">
            <a:avLst/>
          </a:prstGeom>
        </p:spPr>
        <p:txBody>
          <a:bodyPr wrap="square">
            <a:spAutoFit/>
          </a:bodyPr>
          <a:lstStyle/>
          <a:p>
            <a:r>
              <a:rPr lang="en-GB" dirty="0">
                <a:latin typeface="Century Gothic" panose="020B0502020202020204" pitchFamily="34" charset="0"/>
                <a:ea typeface="Adobe Gothic Std B" panose="020B0800000000000000" pitchFamily="34" charset="-128"/>
                <a:cs typeface="Arial" panose="020B0604020202020204" pitchFamily="34" charset="0"/>
              </a:rPr>
              <a:t>To recognise and produce information about a different country</a:t>
            </a:r>
          </a:p>
        </p:txBody>
      </p:sp>
      <p:sp>
        <p:nvSpPr>
          <p:cNvPr id="23" name="TextBox 22">
            <a:extLst>
              <a:ext uri="{FF2B5EF4-FFF2-40B4-BE49-F238E27FC236}">
                <a16:creationId xmlns:a16="http://schemas.microsoft.com/office/drawing/2014/main" id="{0C86FD62-9B11-4D61-92D1-158D03BC9926}"/>
              </a:ext>
            </a:extLst>
          </p:cNvPr>
          <p:cNvSpPr txBox="1"/>
          <p:nvPr/>
        </p:nvSpPr>
        <p:spPr>
          <a:xfrm>
            <a:off x="382056" y="3029446"/>
            <a:ext cx="3534514" cy="2554545"/>
          </a:xfrm>
          <a:prstGeom prst="rect">
            <a:avLst/>
          </a:prstGeom>
          <a:noFill/>
        </p:spPr>
        <p:txBody>
          <a:bodyPr wrap="square" rtlCol="0">
            <a:spAutoFit/>
          </a:bodyPr>
          <a:lstStyle/>
          <a:p>
            <a:r>
              <a:rPr lang="en-GB" sz="3200" dirty="0">
                <a:latin typeface="Century Gothic" panose="020B0502020202020204" pitchFamily="34" charset="0"/>
              </a:rPr>
              <a:t>Do you know which languages are spoken in each country?</a:t>
            </a:r>
            <a:endParaRPr lang="en-GB" sz="2800" dirty="0">
              <a:latin typeface="Century Gothic" panose="020B0502020202020204" pitchFamily="34" charset="0"/>
            </a:endParaRPr>
          </a:p>
        </p:txBody>
      </p:sp>
    </p:spTree>
    <p:extLst>
      <p:ext uri="{BB962C8B-B14F-4D97-AF65-F5344CB8AC3E}">
        <p14:creationId xmlns:p14="http://schemas.microsoft.com/office/powerpoint/2010/main" val="376151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6D7AFCC-9FA1-4BC9-8DE1-3714FD607743}"/>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BADEE9-1322-49E1-974F-AFF2831E06CA}"/>
              </a:ext>
            </a:extLst>
          </p:cNvPr>
          <p:cNvSpPr/>
          <p:nvPr/>
        </p:nvSpPr>
        <p:spPr>
          <a:xfrm>
            <a:off x="2465814" y="37025"/>
            <a:ext cx="6749718" cy="646331"/>
          </a:xfrm>
          <a:prstGeom prst="rect">
            <a:avLst/>
          </a:prstGeom>
        </p:spPr>
        <p:txBody>
          <a:bodyPr wrap="square">
            <a:spAutoFit/>
          </a:bodyPr>
          <a:lstStyle/>
          <a:p>
            <a:r>
              <a:rPr lang="en-GB" dirty="0">
                <a:latin typeface="Century Gothic" panose="020B0502020202020204" pitchFamily="34" charset="0"/>
                <a:ea typeface="Adobe Gothic Std B" panose="020B0800000000000000" pitchFamily="34" charset="-128"/>
                <a:cs typeface="Arial" panose="020B0604020202020204" pitchFamily="34" charset="0"/>
              </a:rPr>
              <a:t>To recognise and produce information about a different country</a:t>
            </a:r>
          </a:p>
        </p:txBody>
      </p:sp>
      <p:sp>
        <p:nvSpPr>
          <p:cNvPr id="3" name="Rectangle 2">
            <a:extLst>
              <a:ext uri="{FF2B5EF4-FFF2-40B4-BE49-F238E27FC236}">
                <a16:creationId xmlns:a16="http://schemas.microsoft.com/office/drawing/2014/main" id="{555AF23C-3FAE-4D90-8443-216E768525E7}"/>
              </a:ext>
            </a:extLst>
          </p:cNvPr>
          <p:cNvSpPr>
            <a:spLocks noChangeArrowheads="1"/>
          </p:cNvSpPr>
          <p:nvPr/>
        </p:nvSpPr>
        <p:spPr bwMode="auto">
          <a:xfrm>
            <a:off x="0" y="18669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49" name="Picture 2" descr="Surfen Komplett Durchführbarkeit country in a box Kreuzung Kontrolle  erlangen Unmittelbar bevorstehend">
            <a:extLst>
              <a:ext uri="{FF2B5EF4-FFF2-40B4-BE49-F238E27FC236}">
                <a16:creationId xmlns:a16="http://schemas.microsoft.com/office/drawing/2014/main" id="{4C4E7AA4-3EF0-44B1-95E0-4663F3D0C9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29000"/>
            <a:ext cx="3390900" cy="25431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A888DE8F-6F72-443B-9091-E43B81382BFB}"/>
              </a:ext>
            </a:extLst>
          </p:cNvPr>
          <p:cNvSpPr>
            <a:spLocks noChangeArrowheads="1"/>
          </p:cNvSpPr>
          <p:nvPr/>
        </p:nvSpPr>
        <p:spPr bwMode="auto">
          <a:xfrm>
            <a:off x="6038271" y="2006084"/>
            <a:ext cx="2680846"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b="1" u="sng" dirty="0">
                <a:latin typeface="Century Gothic" panose="020B0502020202020204" pitchFamily="34" charset="0"/>
                <a:ea typeface="Adobe Gothic Std B" panose="020B0800000000000000" pitchFamily="34" charset="-128"/>
                <a:cs typeface="Arial" panose="020B0604020202020204" pitchFamily="34" charset="0"/>
              </a:rPr>
              <a:t>Task: </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dirty="0">
                <a:latin typeface="Century Gothic" panose="020B0502020202020204" pitchFamily="34" charset="0"/>
                <a:ea typeface="Adobe Gothic Std B" panose="020B0800000000000000" pitchFamily="34" charset="-128"/>
                <a:cs typeface="Arial" panose="020B0604020202020204" pitchFamily="34" charset="0"/>
              </a:rPr>
              <a:t>To produce a box that reflects and informs others about your chosen country. How creative can you be?</a:t>
            </a:r>
          </a:p>
        </p:txBody>
      </p:sp>
      <p:pic>
        <p:nvPicPr>
          <p:cNvPr id="9" name="Picture 8">
            <a:extLst>
              <a:ext uri="{FF2B5EF4-FFF2-40B4-BE49-F238E27FC236}">
                <a16:creationId xmlns:a16="http://schemas.microsoft.com/office/drawing/2014/main" id="{6786DA2F-27EE-46E4-A511-8023F9FC7C0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465814" y="1399382"/>
            <a:ext cx="2875915" cy="2157095"/>
          </a:xfrm>
          <a:prstGeom prst="rect">
            <a:avLst/>
          </a:prstGeom>
          <a:noFill/>
        </p:spPr>
      </p:pic>
      <p:pic>
        <p:nvPicPr>
          <p:cNvPr id="7" name="Picture 6">
            <a:extLst>
              <a:ext uri="{FF2B5EF4-FFF2-40B4-BE49-F238E27FC236}">
                <a16:creationId xmlns:a16="http://schemas.microsoft.com/office/drawing/2014/main" id="{E0BDBE78-9430-460E-9DC9-055239383BF7}"/>
              </a:ext>
            </a:extLst>
          </p:cNvPr>
          <p:cNvPicPr>
            <a:picLocks noChangeAspect="1"/>
          </p:cNvPicPr>
          <p:nvPr/>
        </p:nvPicPr>
        <p:blipFill>
          <a:blip r:embed="rId5"/>
          <a:stretch>
            <a:fillRect/>
          </a:stretch>
        </p:blipFill>
        <p:spPr>
          <a:xfrm>
            <a:off x="3213968" y="3273603"/>
            <a:ext cx="2680846" cy="1798128"/>
          </a:xfrm>
          <a:prstGeom prst="rect">
            <a:avLst/>
          </a:prstGeom>
        </p:spPr>
      </p:pic>
      <p:sp>
        <p:nvSpPr>
          <p:cNvPr id="11" name="TextBox 10">
            <a:extLst>
              <a:ext uri="{FF2B5EF4-FFF2-40B4-BE49-F238E27FC236}">
                <a16:creationId xmlns:a16="http://schemas.microsoft.com/office/drawing/2014/main" id="{ADE3B7D4-9D5A-43A0-87ED-866060FFA63F}"/>
              </a:ext>
            </a:extLst>
          </p:cNvPr>
          <p:cNvSpPr txBox="1"/>
          <p:nvPr/>
        </p:nvSpPr>
        <p:spPr>
          <a:xfrm>
            <a:off x="2985368" y="637224"/>
            <a:ext cx="6737684" cy="830997"/>
          </a:xfrm>
          <a:prstGeom prst="rect">
            <a:avLst/>
          </a:prstGeom>
          <a:noFill/>
        </p:spPr>
        <p:txBody>
          <a:bodyPr wrap="square" rtlCol="0">
            <a:spAutoFit/>
          </a:bodyPr>
          <a:lstStyle/>
          <a:p>
            <a:pPr algn="ctr"/>
            <a:r>
              <a:rPr lang="en-GB" sz="4800" b="1" dirty="0">
                <a:effectLst>
                  <a:outerShdw blurRad="38100" dist="38100" dir="2700000" algn="tl">
                    <a:srgbClr val="000000">
                      <a:alpha val="43137"/>
                    </a:srgbClr>
                  </a:outerShdw>
                </a:effectLst>
                <a:latin typeface="Century Gothic" panose="020B0502020202020204" pitchFamily="34" charset="0"/>
                <a:ea typeface="Open Sans Extrabold" panose="020B0906030804020204" pitchFamily="34" charset="0"/>
                <a:cs typeface="Open Sans Extrabold" panose="020B0906030804020204" pitchFamily="34" charset="0"/>
              </a:rPr>
              <a:t>A Country in a Box</a:t>
            </a:r>
          </a:p>
        </p:txBody>
      </p:sp>
    </p:spTree>
    <p:extLst>
      <p:ext uri="{BB962C8B-B14F-4D97-AF65-F5344CB8AC3E}">
        <p14:creationId xmlns:p14="http://schemas.microsoft.com/office/powerpoint/2010/main" val="3730350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6D7AFCC-9FA1-4BC9-8DE1-3714FD607743}"/>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BADEE9-1322-49E1-974F-AFF2831E06CA}"/>
              </a:ext>
            </a:extLst>
          </p:cNvPr>
          <p:cNvSpPr/>
          <p:nvPr/>
        </p:nvSpPr>
        <p:spPr>
          <a:xfrm>
            <a:off x="2465814" y="37025"/>
            <a:ext cx="6749718" cy="646331"/>
          </a:xfrm>
          <a:prstGeom prst="rect">
            <a:avLst/>
          </a:prstGeom>
        </p:spPr>
        <p:txBody>
          <a:bodyPr wrap="square">
            <a:spAutoFit/>
          </a:bodyPr>
          <a:lstStyle/>
          <a:p>
            <a:r>
              <a:rPr lang="en-GB" dirty="0">
                <a:latin typeface="Century Gothic" panose="020B0502020202020204" pitchFamily="34" charset="0"/>
                <a:ea typeface="Adobe Gothic Std B" panose="020B0800000000000000" pitchFamily="34" charset="-128"/>
                <a:cs typeface="Arial" panose="020B0604020202020204" pitchFamily="34" charset="0"/>
              </a:rPr>
              <a:t>To recognise and produce information about a different country</a:t>
            </a:r>
          </a:p>
        </p:txBody>
      </p:sp>
      <p:sp>
        <p:nvSpPr>
          <p:cNvPr id="3" name="Rectangle 2">
            <a:extLst>
              <a:ext uri="{FF2B5EF4-FFF2-40B4-BE49-F238E27FC236}">
                <a16:creationId xmlns:a16="http://schemas.microsoft.com/office/drawing/2014/main" id="{555AF23C-3FAE-4D90-8443-216E768525E7}"/>
              </a:ext>
            </a:extLst>
          </p:cNvPr>
          <p:cNvSpPr>
            <a:spLocks noChangeArrowheads="1"/>
          </p:cNvSpPr>
          <p:nvPr/>
        </p:nvSpPr>
        <p:spPr bwMode="auto">
          <a:xfrm>
            <a:off x="0" y="18669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49" name="Picture 2" descr="Surfen Komplett Durchführbarkeit country in a box Kreuzung Kontrolle  erlangen Unmittelbar bevorstehend">
            <a:extLst>
              <a:ext uri="{FF2B5EF4-FFF2-40B4-BE49-F238E27FC236}">
                <a16:creationId xmlns:a16="http://schemas.microsoft.com/office/drawing/2014/main" id="{4C4E7AA4-3EF0-44B1-95E0-4663F3D0C9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29000"/>
            <a:ext cx="3390900" cy="25431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a:extLst>
              <a:ext uri="{FF2B5EF4-FFF2-40B4-BE49-F238E27FC236}">
                <a16:creationId xmlns:a16="http://schemas.microsoft.com/office/drawing/2014/main" id="{46035C4A-696F-4D59-AF88-B3298E77DCFF}"/>
              </a:ext>
            </a:extLst>
          </p:cNvPr>
          <p:cNvSpPr>
            <a:spLocks noChangeArrowheads="1"/>
          </p:cNvSpPr>
          <p:nvPr/>
        </p:nvSpPr>
        <p:spPr bwMode="auto">
          <a:xfrm>
            <a:off x="3791848" y="669519"/>
            <a:ext cx="5423684" cy="5816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tx1"/>
                </a:solidFill>
                <a:effectLst/>
                <a:latin typeface="Century Gothic" panose="020B0502020202020204" pitchFamily="34" charset="0"/>
                <a:ea typeface="MS Mincho" panose="02020609040205080304" pitchFamily="49" charset="-128"/>
                <a:cs typeface="Times New Roman" panose="02020603050405020304" pitchFamily="18" charset="0"/>
              </a:rPr>
              <a:t>You may wish to research and include information about:</a:t>
            </a:r>
            <a:r>
              <a:rPr kumimoji="0" lang="en-US" altLang="en-US" sz="2800" b="0" i="0" u="none" strike="noStrike" cap="none" normalizeH="0" baseline="0" dirty="0">
                <a:ln>
                  <a:noFill/>
                </a:ln>
                <a:solidFill>
                  <a:schemeClr val="tx1"/>
                </a:solidFill>
                <a:effectLst/>
                <a:latin typeface="Century Gothic" panose="020B0502020202020204" pitchFamily="34" charset="0"/>
                <a:ea typeface="MS Mincho" panose="02020609040205080304" pitchFamily="49" charset="-128"/>
                <a:cs typeface="Times New Roman" panose="02020603050405020304" pitchFamily="18" charset="0"/>
              </a:rPr>
              <a:t> </a:t>
            </a:r>
            <a:endParaRPr kumimoji="0" lang="en-GB" altLang="en-US" sz="1400" b="0" i="0" u="none" strike="noStrike" cap="none" normalizeH="0" baseline="0" dirty="0">
              <a:ln>
                <a:noFill/>
              </a:ln>
              <a:solidFill>
                <a:schemeClr val="tx1"/>
              </a:solidFill>
              <a:effectLst/>
              <a:latin typeface="Century Gothic" panose="020B0502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a:ln>
                  <a:noFill/>
                </a:ln>
                <a:solidFill>
                  <a:schemeClr val="tx1"/>
                </a:solidFill>
                <a:effectLst/>
                <a:latin typeface="Century Gothic" panose="020B0502020202020204" pitchFamily="34" charset="0"/>
                <a:ea typeface="MS Mincho" panose="02020609040205080304" pitchFamily="49" charset="-128"/>
                <a:cs typeface="Times New Roman" panose="02020603050405020304" pitchFamily="18" charset="0"/>
              </a:rPr>
              <a:t>the language or languages spoken</a:t>
            </a:r>
            <a:endParaRPr kumimoji="0" lang="en-GB" altLang="en-US" sz="1400" b="0" i="0" u="none" strike="noStrike" cap="none" normalizeH="0" baseline="0" dirty="0">
              <a:ln>
                <a:noFill/>
              </a:ln>
              <a:solidFill>
                <a:schemeClr val="tx1"/>
              </a:solidFill>
              <a:effectLst/>
              <a:latin typeface="Century Gothic" panose="020B0502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a:ln>
                  <a:noFill/>
                </a:ln>
                <a:solidFill>
                  <a:schemeClr val="tx1"/>
                </a:solidFill>
                <a:effectLst/>
                <a:latin typeface="Century Gothic" panose="020B0502020202020204" pitchFamily="34" charset="0"/>
                <a:ea typeface="MS Mincho" panose="02020609040205080304" pitchFamily="49" charset="-128"/>
                <a:cs typeface="Times New Roman" panose="02020603050405020304" pitchFamily="18" charset="0"/>
              </a:rPr>
              <a:t>population</a:t>
            </a:r>
            <a:endParaRPr kumimoji="0" lang="en-GB" altLang="en-US" sz="1400" b="0" i="0" u="none" strike="noStrike" cap="none" normalizeH="0" baseline="0" dirty="0">
              <a:ln>
                <a:noFill/>
              </a:ln>
              <a:solidFill>
                <a:schemeClr val="tx1"/>
              </a:solidFill>
              <a:effectLst/>
              <a:latin typeface="Century Gothic" panose="020B0502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a:ln>
                  <a:noFill/>
                </a:ln>
                <a:solidFill>
                  <a:schemeClr val="tx1"/>
                </a:solidFill>
                <a:effectLst/>
                <a:latin typeface="Century Gothic" panose="020B0502020202020204" pitchFamily="34" charset="0"/>
                <a:ea typeface="MS Mincho" panose="02020609040205080304" pitchFamily="49" charset="-128"/>
                <a:cs typeface="Times New Roman" panose="02020603050405020304" pitchFamily="18" charset="0"/>
              </a:rPr>
              <a:t>key facts about the country</a:t>
            </a:r>
            <a:endParaRPr kumimoji="0" lang="en-GB" altLang="en-US" sz="1400" b="0" i="0" u="none" strike="noStrike" cap="none" normalizeH="0" baseline="0" dirty="0">
              <a:ln>
                <a:noFill/>
              </a:ln>
              <a:solidFill>
                <a:schemeClr val="tx1"/>
              </a:solidFill>
              <a:effectLst/>
              <a:latin typeface="Century Gothic" panose="020B0502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a:ln>
                  <a:noFill/>
                </a:ln>
                <a:solidFill>
                  <a:schemeClr val="tx1"/>
                </a:solidFill>
                <a:effectLst/>
                <a:latin typeface="Century Gothic" panose="020B0502020202020204" pitchFamily="34" charset="0"/>
                <a:ea typeface="MS Mincho" panose="02020609040205080304" pitchFamily="49" charset="-128"/>
                <a:cs typeface="Times New Roman" panose="02020603050405020304" pitchFamily="18" charset="0"/>
              </a:rPr>
              <a:t>cuisine</a:t>
            </a:r>
            <a:endParaRPr kumimoji="0" lang="en-GB" altLang="en-US" sz="1400" b="0" i="0" u="none" strike="noStrike" cap="none" normalizeH="0" baseline="0" dirty="0">
              <a:ln>
                <a:noFill/>
              </a:ln>
              <a:solidFill>
                <a:schemeClr val="tx1"/>
              </a:solidFill>
              <a:effectLst/>
              <a:latin typeface="Century Gothic" panose="020B0502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a:ln>
                  <a:noFill/>
                </a:ln>
                <a:solidFill>
                  <a:schemeClr val="tx1"/>
                </a:solidFill>
                <a:effectLst/>
                <a:latin typeface="Century Gothic" panose="020B0502020202020204" pitchFamily="34" charset="0"/>
                <a:ea typeface="MS Mincho" panose="02020609040205080304" pitchFamily="49" charset="-128"/>
                <a:cs typeface="Times New Roman" panose="02020603050405020304" pitchFamily="18" charset="0"/>
              </a:rPr>
              <a:t>traditions</a:t>
            </a:r>
            <a:endParaRPr kumimoji="0" lang="en-GB" altLang="en-US" sz="1400" b="0" i="0" u="none" strike="noStrike" cap="none" normalizeH="0" baseline="0" dirty="0">
              <a:ln>
                <a:noFill/>
              </a:ln>
              <a:solidFill>
                <a:schemeClr val="tx1"/>
              </a:solidFill>
              <a:effectLst/>
              <a:latin typeface="Century Gothic" panose="020B0502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a:ln>
                  <a:noFill/>
                </a:ln>
                <a:solidFill>
                  <a:schemeClr val="tx1"/>
                </a:solidFill>
                <a:effectLst/>
                <a:latin typeface="Century Gothic" panose="020B0502020202020204" pitchFamily="34" charset="0"/>
                <a:ea typeface="MS Mincho" panose="02020609040205080304" pitchFamily="49" charset="-128"/>
                <a:cs typeface="Times New Roman" panose="02020603050405020304" pitchFamily="18" charset="0"/>
              </a:rPr>
              <a:t>traditional clothing</a:t>
            </a: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2800" dirty="0">
                <a:latin typeface="Century Gothic" panose="020B0502020202020204" pitchFamily="34" charset="0"/>
                <a:ea typeface="MS Mincho" panose="02020609040205080304" pitchFamily="49" charset="-128"/>
                <a:cs typeface="Times New Roman" panose="02020603050405020304" pitchFamily="18" charset="0"/>
              </a:rPr>
              <a:t>music</a:t>
            </a: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2800" dirty="0">
                <a:latin typeface="Century Gothic" panose="020B0502020202020204" pitchFamily="34" charset="0"/>
                <a:ea typeface="MS Mincho" panose="02020609040205080304" pitchFamily="49" charset="-128"/>
                <a:cs typeface="Times New Roman" panose="02020603050405020304" pitchFamily="18" charset="0"/>
              </a:rPr>
              <a:t>s</a:t>
            </a:r>
            <a:r>
              <a:rPr kumimoji="0" lang="en-US" altLang="en-US" sz="2800" b="0" i="0" u="none" strike="noStrike" cap="none" normalizeH="0" baseline="0" dirty="0">
                <a:ln>
                  <a:noFill/>
                </a:ln>
                <a:solidFill>
                  <a:schemeClr val="tx1"/>
                </a:solidFill>
                <a:effectLst/>
                <a:latin typeface="Century Gothic" panose="020B0502020202020204" pitchFamily="34" charset="0"/>
                <a:ea typeface="MS Mincho" panose="02020609040205080304" pitchFamily="49" charset="-128"/>
                <a:cs typeface="Times New Roman" panose="02020603050405020304" pitchFamily="18" charset="0"/>
              </a:rPr>
              <a:t>port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a:ln>
                  <a:noFill/>
                </a:ln>
                <a:solidFill>
                  <a:schemeClr val="tx1"/>
                </a:solidFill>
                <a:effectLst/>
                <a:latin typeface="Century Gothic" panose="020B0502020202020204" pitchFamily="34" charset="0"/>
                <a:ea typeface="MS Mincho" panose="02020609040205080304" pitchFamily="49" charset="-128"/>
                <a:cs typeface="Times New Roman" panose="02020603050405020304" pitchFamily="18" charset="0"/>
              </a:rPr>
              <a:t>history</a:t>
            </a:r>
            <a:endParaRPr kumimoji="0" lang="en-GB" altLang="en-US" sz="1400" b="0" i="0" u="none" strike="noStrike" cap="none" normalizeH="0" baseline="0" dirty="0">
              <a:ln>
                <a:noFill/>
              </a:ln>
              <a:solidFill>
                <a:schemeClr val="tx1"/>
              </a:solidFill>
              <a:effectLst/>
              <a:latin typeface="Century Gothic" panose="020B0502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3600" b="0" i="0" u="none" strike="noStrike" cap="none" normalizeH="0" baseline="0" dirty="0">
              <a:ln>
                <a:noFill/>
              </a:ln>
              <a:solidFill>
                <a:schemeClr val="tx1"/>
              </a:solidFill>
              <a:effectLst/>
              <a:latin typeface="Century Gothic" panose="020B0502020202020204" pitchFamily="34" charset="0"/>
            </a:endParaRPr>
          </a:p>
        </p:txBody>
      </p:sp>
      <p:pic>
        <p:nvPicPr>
          <p:cNvPr id="3073" name="Picture 5">
            <a:extLst>
              <a:ext uri="{FF2B5EF4-FFF2-40B4-BE49-F238E27FC236}">
                <a16:creationId xmlns:a16="http://schemas.microsoft.com/office/drawing/2014/main" id="{131DBD07-B7F8-48ED-A3A6-D7FA17B7D9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252" y="1568233"/>
            <a:ext cx="3003550" cy="2009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2595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066105CE-37B7-4F90-BB38-14AEAE12E07B}"/>
              </a:ext>
            </a:extLst>
          </p:cNvPr>
          <p:cNvSpPr/>
          <p:nvPr/>
        </p:nvSpPr>
        <p:spPr>
          <a:xfrm>
            <a:off x="495300" y="2272030"/>
            <a:ext cx="8534400" cy="1460998"/>
          </a:xfrm>
          <a:prstGeom prst="roundRect">
            <a:avLst/>
          </a:prstGeom>
          <a:solidFill>
            <a:schemeClr val="bg1"/>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Rounded Corners 3">
            <a:extLst>
              <a:ext uri="{FF2B5EF4-FFF2-40B4-BE49-F238E27FC236}">
                <a16:creationId xmlns:a16="http://schemas.microsoft.com/office/drawing/2014/main" id="{96D7AFCC-9FA1-4BC9-8DE1-3714FD607743}"/>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BADEE9-1322-49E1-974F-AFF2831E06CA}"/>
              </a:ext>
            </a:extLst>
          </p:cNvPr>
          <p:cNvSpPr/>
          <p:nvPr/>
        </p:nvSpPr>
        <p:spPr>
          <a:xfrm>
            <a:off x="2465814" y="37025"/>
            <a:ext cx="6749718" cy="646331"/>
          </a:xfrm>
          <a:prstGeom prst="rect">
            <a:avLst/>
          </a:prstGeom>
        </p:spPr>
        <p:txBody>
          <a:bodyPr wrap="square">
            <a:spAutoFit/>
          </a:bodyPr>
          <a:lstStyle/>
          <a:p>
            <a:r>
              <a:rPr lang="en-GB" dirty="0">
                <a:latin typeface="Century Gothic" panose="020B0502020202020204" pitchFamily="34" charset="0"/>
                <a:ea typeface="Adobe Gothic Std B" panose="020B0800000000000000" pitchFamily="34" charset="-128"/>
                <a:cs typeface="Arial" panose="020B0604020202020204" pitchFamily="34" charset="0"/>
              </a:rPr>
              <a:t>To recognise and produce information about a different country</a:t>
            </a:r>
          </a:p>
        </p:txBody>
      </p:sp>
      <p:sp>
        <p:nvSpPr>
          <p:cNvPr id="3" name="Rectangle 2">
            <a:extLst>
              <a:ext uri="{FF2B5EF4-FFF2-40B4-BE49-F238E27FC236}">
                <a16:creationId xmlns:a16="http://schemas.microsoft.com/office/drawing/2014/main" id="{555AF23C-3FAE-4D90-8443-216E768525E7}"/>
              </a:ext>
            </a:extLst>
          </p:cNvPr>
          <p:cNvSpPr>
            <a:spLocks noChangeArrowheads="1"/>
          </p:cNvSpPr>
          <p:nvPr/>
        </p:nvSpPr>
        <p:spPr bwMode="auto">
          <a:xfrm>
            <a:off x="0" y="18669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49" name="Picture 2" descr="Surfen Komplett Durchführbarkeit country in a box Kreuzung Kontrolle  erlangen Unmittelbar bevorstehend">
            <a:extLst>
              <a:ext uri="{FF2B5EF4-FFF2-40B4-BE49-F238E27FC236}">
                <a16:creationId xmlns:a16="http://schemas.microsoft.com/office/drawing/2014/main" id="{4C4E7AA4-3EF0-44B1-95E0-4663F3D0C9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15080"/>
            <a:ext cx="2876127" cy="215709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6786DA2F-27EE-46E4-A511-8023F9FC7C0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085314" y="3815080"/>
            <a:ext cx="2875915" cy="2157095"/>
          </a:xfrm>
          <a:prstGeom prst="rect">
            <a:avLst/>
          </a:prstGeom>
          <a:noFill/>
        </p:spPr>
      </p:pic>
      <p:pic>
        <p:nvPicPr>
          <p:cNvPr id="7" name="Picture 6">
            <a:extLst>
              <a:ext uri="{FF2B5EF4-FFF2-40B4-BE49-F238E27FC236}">
                <a16:creationId xmlns:a16="http://schemas.microsoft.com/office/drawing/2014/main" id="{E0BDBE78-9430-460E-9DC9-055239383BF7}"/>
              </a:ext>
            </a:extLst>
          </p:cNvPr>
          <p:cNvPicPr>
            <a:picLocks noChangeAspect="1"/>
          </p:cNvPicPr>
          <p:nvPr/>
        </p:nvPicPr>
        <p:blipFill>
          <a:blip r:embed="rId5"/>
          <a:stretch>
            <a:fillRect/>
          </a:stretch>
        </p:blipFill>
        <p:spPr>
          <a:xfrm>
            <a:off x="3159827" y="3994563"/>
            <a:ext cx="2680846" cy="1798128"/>
          </a:xfrm>
          <a:prstGeom prst="rect">
            <a:avLst/>
          </a:prstGeom>
        </p:spPr>
      </p:pic>
      <p:sp>
        <p:nvSpPr>
          <p:cNvPr id="11" name="TextBox 10">
            <a:extLst>
              <a:ext uri="{FF2B5EF4-FFF2-40B4-BE49-F238E27FC236}">
                <a16:creationId xmlns:a16="http://schemas.microsoft.com/office/drawing/2014/main" id="{ADE3B7D4-9D5A-43A0-87ED-866060FFA63F}"/>
              </a:ext>
            </a:extLst>
          </p:cNvPr>
          <p:cNvSpPr txBox="1"/>
          <p:nvPr/>
        </p:nvSpPr>
        <p:spPr>
          <a:xfrm>
            <a:off x="2985368" y="637224"/>
            <a:ext cx="6737684" cy="830997"/>
          </a:xfrm>
          <a:prstGeom prst="rect">
            <a:avLst/>
          </a:prstGeom>
          <a:noFill/>
        </p:spPr>
        <p:txBody>
          <a:bodyPr wrap="square" rtlCol="0">
            <a:spAutoFit/>
          </a:bodyPr>
          <a:lstStyle/>
          <a:p>
            <a:pPr algn="ctr"/>
            <a:r>
              <a:rPr lang="en-GB" sz="4800" b="1" dirty="0">
                <a:effectLst>
                  <a:outerShdw blurRad="38100" dist="38100" dir="2700000" algn="tl">
                    <a:srgbClr val="000000">
                      <a:alpha val="43137"/>
                    </a:srgbClr>
                  </a:outerShdw>
                </a:effectLst>
                <a:latin typeface="Century Gothic" panose="020B0502020202020204" pitchFamily="34" charset="0"/>
                <a:ea typeface="Open Sans Extrabold" panose="020B0906030804020204" pitchFamily="34" charset="0"/>
                <a:cs typeface="Open Sans Extrabold" panose="020B0906030804020204" pitchFamily="34" charset="0"/>
              </a:rPr>
              <a:t>A Country in a Box</a:t>
            </a:r>
          </a:p>
        </p:txBody>
      </p:sp>
      <p:sp>
        <p:nvSpPr>
          <p:cNvPr id="10" name="TextBox 9">
            <a:extLst>
              <a:ext uri="{FF2B5EF4-FFF2-40B4-BE49-F238E27FC236}">
                <a16:creationId xmlns:a16="http://schemas.microsoft.com/office/drawing/2014/main" id="{7BC5E885-52D4-4EFF-B71D-DBDB99C92AB4}"/>
              </a:ext>
            </a:extLst>
          </p:cNvPr>
          <p:cNvSpPr txBox="1"/>
          <p:nvPr/>
        </p:nvSpPr>
        <p:spPr>
          <a:xfrm>
            <a:off x="333162" y="2570897"/>
            <a:ext cx="7343987" cy="1015663"/>
          </a:xfrm>
          <a:prstGeom prst="rect">
            <a:avLst/>
          </a:prstGeom>
          <a:noFill/>
        </p:spPr>
        <p:txBody>
          <a:bodyPr wrap="square" rtlCol="0">
            <a:spAutoFit/>
          </a:bodyPr>
          <a:lstStyle/>
          <a:p>
            <a:pPr algn="ctr"/>
            <a:r>
              <a:rPr lang="en-GB" sz="6000" b="1" dirty="0">
                <a:effectLst>
                  <a:outerShdw blurRad="38100" dist="38100" dir="2700000" algn="tl">
                    <a:srgbClr val="000000">
                      <a:alpha val="43137"/>
                    </a:srgbClr>
                  </a:outerShdw>
                </a:effectLst>
                <a:latin typeface="Century Gothic" panose="020B0502020202020204" pitchFamily="34" charset="0"/>
                <a:ea typeface="Open Sans Extrabold" panose="020B0906030804020204" pitchFamily="34" charset="0"/>
                <a:cs typeface="Open Sans Extrabold" panose="020B0906030804020204" pitchFamily="34" charset="0"/>
              </a:rPr>
              <a:t>Presentation time!</a:t>
            </a:r>
          </a:p>
        </p:txBody>
      </p:sp>
      <p:pic>
        <p:nvPicPr>
          <p:cNvPr id="13" name="Picture 12">
            <a:extLst>
              <a:ext uri="{FF2B5EF4-FFF2-40B4-BE49-F238E27FC236}">
                <a16:creationId xmlns:a16="http://schemas.microsoft.com/office/drawing/2014/main" id="{18E0C8AF-5CC6-4F42-9DAB-8D3F115EE8B2}"/>
              </a:ext>
            </a:extLst>
          </p:cNvPr>
          <p:cNvPicPr>
            <a:picLocks noChangeAspect="1"/>
          </p:cNvPicPr>
          <p:nvPr/>
        </p:nvPicPr>
        <p:blipFill>
          <a:blip r:embed="rId6"/>
          <a:stretch>
            <a:fillRect/>
          </a:stretch>
        </p:blipFill>
        <p:spPr>
          <a:xfrm rot="20903515">
            <a:off x="7180741" y="2204504"/>
            <a:ext cx="1983414" cy="1983414"/>
          </a:xfrm>
          <a:prstGeom prst="rect">
            <a:avLst/>
          </a:prstGeom>
        </p:spPr>
      </p:pic>
    </p:spTree>
    <p:extLst>
      <p:ext uri="{BB962C8B-B14F-4D97-AF65-F5344CB8AC3E}">
        <p14:creationId xmlns:p14="http://schemas.microsoft.com/office/powerpoint/2010/main" val="2393879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6D7AFCC-9FA1-4BC9-8DE1-3714FD607743}"/>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BADEE9-1322-49E1-974F-AFF2831E06CA}"/>
              </a:ext>
            </a:extLst>
          </p:cNvPr>
          <p:cNvSpPr/>
          <p:nvPr/>
        </p:nvSpPr>
        <p:spPr>
          <a:xfrm>
            <a:off x="2465814" y="37025"/>
            <a:ext cx="6749718" cy="646331"/>
          </a:xfrm>
          <a:prstGeom prst="rect">
            <a:avLst/>
          </a:prstGeom>
        </p:spPr>
        <p:txBody>
          <a:bodyPr wrap="square">
            <a:spAutoFit/>
          </a:bodyPr>
          <a:lstStyle/>
          <a:p>
            <a:r>
              <a:rPr lang="en-GB" dirty="0">
                <a:latin typeface="Century Gothic" panose="020B0502020202020204" pitchFamily="34" charset="0"/>
                <a:ea typeface="Adobe Gothic Std B" panose="020B0800000000000000" pitchFamily="34" charset="-128"/>
                <a:cs typeface="Arial" panose="020B0604020202020204" pitchFamily="34" charset="0"/>
              </a:rPr>
              <a:t>To recognise and produce information about a different country</a:t>
            </a:r>
          </a:p>
        </p:txBody>
      </p:sp>
      <p:sp>
        <p:nvSpPr>
          <p:cNvPr id="11" name="TextBox 10">
            <a:extLst>
              <a:ext uri="{FF2B5EF4-FFF2-40B4-BE49-F238E27FC236}">
                <a16:creationId xmlns:a16="http://schemas.microsoft.com/office/drawing/2014/main" id="{ADE3B7D4-9D5A-43A0-87ED-866060FFA63F}"/>
              </a:ext>
            </a:extLst>
          </p:cNvPr>
          <p:cNvSpPr txBox="1"/>
          <p:nvPr/>
        </p:nvSpPr>
        <p:spPr>
          <a:xfrm>
            <a:off x="2985368" y="637224"/>
            <a:ext cx="6737684" cy="830997"/>
          </a:xfrm>
          <a:prstGeom prst="rect">
            <a:avLst/>
          </a:prstGeom>
          <a:noFill/>
        </p:spPr>
        <p:txBody>
          <a:bodyPr wrap="square" rtlCol="0">
            <a:spAutoFit/>
          </a:bodyPr>
          <a:lstStyle/>
          <a:p>
            <a:pPr algn="ctr"/>
            <a:r>
              <a:rPr lang="en-GB" sz="4800" b="1" dirty="0">
                <a:effectLst>
                  <a:outerShdw blurRad="38100" dist="38100" dir="2700000" algn="tl">
                    <a:srgbClr val="000000">
                      <a:alpha val="43137"/>
                    </a:srgbClr>
                  </a:outerShdw>
                </a:effectLst>
                <a:latin typeface="Century Gothic" panose="020B0502020202020204" pitchFamily="34" charset="0"/>
                <a:ea typeface="Open Sans Extrabold" panose="020B0906030804020204" pitchFamily="34" charset="0"/>
                <a:cs typeface="Open Sans Extrabold" panose="020B0906030804020204" pitchFamily="34" charset="0"/>
              </a:rPr>
              <a:t>A Country in a Box</a:t>
            </a:r>
          </a:p>
        </p:txBody>
      </p:sp>
      <p:graphicFrame>
        <p:nvGraphicFramePr>
          <p:cNvPr id="2" name="Table 1">
            <a:extLst>
              <a:ext uri="{FF2B5EF4-FFF2-40B4-BE49-F238E27FC236}">
                <a16:creationId xmlns:a16="http://schemas.microsoft.com/office/drawing/2014/main" id="{9039D162-4289-4A24-B9B7-55A67CE79AF2}"/>
              </a:ext>
            </a:extLst>
          </p:cNvPr>
          <p:cNvGraphicFramePr>
            <a:graphicFrameLocks noGrp="1"/>
          </p:cNvGraphicFramePr>
          <p:nvPr>
            <p:extLst>
              <p:ext uri="{D42A27DB-BD31-4B8C-83A1-F6EECF244321}">
                <p14:modId xmlns:p14="http://schemas.microsoft.com/office/powerpoint/2010/main" val="3312408250"/>
              </p:ext>
            </p:extLst>
          </p:nvPr>
        </p:nvGraphicFramePr>
        <p:xfrm>
          <a:off x="0" y="1397000"/>
          <a:ext cx="9119936" cy="4546600"/>
        </p:xfrm>
        <a:graphic>
          <a:graphicData uri="http://schemas.openxmlformats.org/drawingml/2006/table">
            <a:tbl>
              <a:tblPr firstRow="1" bandRow="1">
                <a:tableStyleId>{073A0DAA-6AF3-43AB-8588-CEC1D06C72B9}</a:tableStyleId>
              </a:tblPr>
              <a:tblGrid>
                <a:gridCol w="1905000">
                  <a:extLst>
                    <a:ext uri="{9D8B030D-6E8A-4147-A177-3AD203B41FA5}">
                      <a16:colId xmlns:a16="http://schemas.microsoft.com/office/drawing/2014/main" val="2316782881"/>
                    </a:ext>
                  </a:extLst>
                </a:gridCol>
                <a:gridCol w="2654968">
                  <a:extLst>
                    <a:ext uri="{9D8B030D-6E8A-4147-A177-3AD203B41FA5}">
                      <a16:colId xmlns:a16="http://schemas.microsoft.com/office/drawing/2014/main" val="154507277"/>
                    </a:ext>
                  </a:extLst>
                </a:gridCol>
                <a:gridCol w="2279984">
                  <a:extLst>
                    <a:ext uri="{9D8B030D-6E8A-4147-A177-3AD203B41FA5}">
                      <a16:colId xmlns:a16="http://schemas.microsoft.com/office/drawing/2014/main" val="3971908899"/>
                    </a:ext>
                  </a:extLst>
                </a:gridCol>
                <a:gridCol w="2279984">
                  <a:extLst>
                    <a:ext uri="{9D8B030D-6E8A-4147-A177-3AD203B41FA5}">
                      <a16:colId xmlns:a16="http://schemas.microsoft.com/office/drawing/2014/main" val="3711019094"/>
                    </a:ext>
                  </a:extLst>
                </a:gridCol>
              </a:tblGrid>
              <a:tr h="568325">
                <a:tc>
                  <a:txBody>
                    <a:bodyPr/>
                    <a:lstStyle/>
                    <a:p>
                      <a:pPr algn="ctr"/>
                      <a:r>
                        <a:rPr lang="en-GB" sz="2800" dirty="0"/>
                        <a:t>Country</a:t>
                      </a:r>
                      <a:endParaRPr lang="en-GB" sz="2800" dirty="0">
                        <a:latin typeface="Century Gothic" panose="020B0502020202020204" pitchFamily="34" charset="0"/>
                      </a:endParaRPr>
                    </a:p>
                  </a:txBody>
                  <a:tcPr/>
                </a:tc>
                <a:tc>
                  <a:txBody>
                    <a:bodyPr/>
                    <a:lstStyle/>
                    <a:p>
                      <a:pPr algn="ctr"/>
                      <a:r>
                        <a:rPr lang="en-GB" sz="2800" dirty="0"/>
                        <a:t>Fact One</a:t>
                      </a:r>
                      <a:endParaRPr lang="en-GB" sz="2800" dirty="0">
                        <a:latin typeface="Century Gothic" panose="020B0502020202020204" pitchFamily="34" charset="0"/>
                      </a:endParaRPr>
                    </a:p>
                  </a:txBody>
                  <a:tcPr/>
                </a:tc>
                <a:tc>
                  <a:txBody>
                    <a:bodyPr/>
                    <a:lstStyle/>
                    <a:p>
                      <a:pPr algn="ctr"/>
                      <a:r>
                        <a:rPr lang="en-GB" sz="2800" dirty="0"/>
                        <a:t>Fact Two</a:t>
                      </a:r>
                      <a:endParaRPr lang="en-GB" sz="2800" dirty="0">
                        <a:latin typeface="Century Gothic" panose="020B0502020202020204" pitchFamily="34" charset="0"/>
                      </a:endParaRPr>
                    </a:p>
                  </a:txBody>
                  <a:tcPr/>
                </a:tc>
                <a:tc>
                  <a:txBody>
                    <a:bodyPr/>
                    <a:lstStyle/>
                    <a:p>
                      <a:pPr algn="ctr"/>
                      <a:r>
                        <a:rPr lang="en-GB" sz="2800" dirty="0"/>
                        <a:t>Fact Three</a:t>
                      </a:r>
                      <a:endParaRPr lang="en-GB" sz="2800" dirty="0">
                        <a:latin typeface="Century Gothic" panose="020B0502020202020204" pitchFamily="34" charset="0"/>
                      </a:endParaRPr>
                    </a:p>
                  </a:txBody>
                  <a:tcPr/>
                </a:tc>
                <a:extLst>
                  <a:ext uri="{0D108BD9-81ED-4DB2-BD59-A6C34878D82A}">
                    <a16:rowId xmlns:a16="http://schemas.microsoft.com/office/drawing/2014/main" val="2477113371"/>
                  </a:ext>
                </a:extLst>
              </a:tr>
              <a:tr h="568325">
                <a:tc>
                  <a:txBody>
                    <a:bodyPr/>
                    <a:lstStyle/>
                    <a:p>
                      <a:endParaRPr lang="en-GB">
                        <a:latin typeface="Century Gothic" panose="020B0502020202020204" pitchFamily="34" charset="0"/>
                      </a:endParaRPr>
                    </a:p>
                  </a:txBody>
                  <a:tcPr/>
                </a:tc>
                <a:tc>
                  <a:txBody>
                    <a:bodyPr/>
                    <a:lstStyle/>
                    <a:p>
                      <a:endParaRPr lang="en-GB">
                        <a:latin typeface="Century Gothic" panose="020B0502020202020204" pitchFamily="34" charset="0"/>
                      </a:endParaRPr>
                    </a:p>
                  </a:txBody>
                  <a:tcPr/>
                </a:tc>
                <a:tc>
                  <a:txBody>
                    <a:bodyPr/>
                    <a:lstStyle/>
                    <a:p>
                      <a:endParaRPr lang="en-GB">
                        <a:latin typeface="Century Gothic" panose="020B0502020202020204" pitchFamily="34" charset="0"/>
                      </a:endParaRPr>
                    </a:p>
                  </a:txBody>
                  <a:tcPr/>
                </a:tc>
                <a:tc>
                  <a:txBody>
                    <a:bodyPr/>
                    <a:lstStyle/>
                    <a:p>
                      <a:endParaRPr lang="en-GB">
                        <a:latin typeface="Century Gothic" panose="020B0502020202020204" pitchFamily="34" charset="0"/>
                      </a:endParaRPr>
                    </a:p>
                  </a:txBody>
                  <a:tcPr/>
                </a:tc>
                <a:extLst>
                  <a:ext uri="{0D108BD9-81ED-4DB2-BD59-A6C34878D82A}">
                    <a16:rowId xmlns:a16="http://schemas.microsoft.com/office/drawing/2014/main" val="2807773950"/>
                  </a:ext>
                </a:extLst>
              </a:tr>
              <a:tr h="568325">
                <a:tc>
                  <a:txBody>
                    <a:bodyPr/>
                    <a:lstStyle/>
                    <a:p>
                      <a:endParaRPr lang="en-GB">
                        <a:latin typeface="Century Gothic" panose="020B0502020202020204" pitchFamily="34" charset="0"/>
                      </a:endParaRPr>
                    </a:p>
                  </a:txBody>
                  <a:tcPr/>
                </a:tc>
                <a:tc>
                  <a:txBody>
                    <a:bodyPr/>
                    <a:lstStyle/>
                    <a:p>
                      <a:endParaRPr lang="en-GB">
                        <a:latin typeface="Century Gothic" panose="020B0502020202020204" pitchFamily="34" charset="0"/>
                      </a:endParaRPr>
                    </a:p>
                  </a:txBody>
                  <a:tcPr/>
                </a:tc>
                <a:tc>
                  <a:txBody>
                    <a:bodyPr/>
                    <a:lstStyle/>
                    <a:p>
                      <a:endParaRPr lang="en-GB">
                        <a:latin typeface="Century Gothic" panose="020B0502020202020204" pitchFamily="34" charset="0"/>
                      </a:endParaRPr>
                    </a:p>
                  </a:txBody>
                  <a:tcPr/>
                </a:tc>
                <a:tc>
                  <a:txBody>
                    <a:bodyPr/>
                    <a:lstStyle/>
                    <a:p>
                      <a:endParaRPr lang="en-GB">
                        <a:latin typeface="Century Gothic" panose="020B0502020202020204" pitchFamily="34" charset="0"/>
                      </a:endParaRPr>
                    </a:p>
                  </a:txBody>
                  <a:tcPr/>
                </a:tc>
                <a:extLst>
                  <a:ext uri="{0D108BD9-81ED-4DB2-BD59-A6C34878D82A}">
                    <a16:rowId xmlns:a16="http://schemas.microsoft.com/office/drawing/2014/main" val="2471285339"/>
                  </a:ext>
                </a:extLst>
              </a:tr>
              <a:tr h="568325">
                <a:tc>
                  <a:txBody>
                    <a:bodyPr/>
                    <a:lstStyle/>
                    <a:p>
                      <a:endParaRPr lang="en-GB">
                        <a:latin typeface="Century Gothic" panose="020B0502020202020204" pitchFamily="34" charset="0"/>
                      </a:endParaRPr>
                    </a:p>
                  </a:txBody>
                  <a:tcPr/>
                </a:tc>
                <a:tc>
                  <a:txBody>
                    <a:bodyPr/>
                    <a:lstStyle/>
                    <a:p>
                      <a:endParaRPr lang="en-GB">
                        <a:latin typeface="Century Gothic" panose="020B0502020202020204" pitchFamily="34" charset="0"/>
                      </a:endParaRPr>
                    </a:p>
                  </a:txBody>
                  <a:tcPr/>
                </a:tc>
                <a:tc>
                  <a:txBody>
                    <a:bodyPr/>
                    <a:lstStyle/>
                    <a:p>
                      <a:endParaRPr lang="en-GB">
                        <a:latin typeface="Century Gothic" panose="020B0502020202020204" pitchFamily="34" charset="0"/>
                      </a:endParaRPr>
                    </a:p>
                  </a:txBody>
                  <a:tcPr/>
                </a:tc>
                <a:tc>
                  <a:txBody>
                    <a:bodyPr/>
                    <a:lstStyle/>
                    <a:p>
                      <a:endParaRPr lang="en-GB">
                        <a:latin typeface="Century Gothic" panose="020B0502020202020204" pitchFamily="34" charset="0"/>
                      </a:endParaRPr>
                    </a:p>
                  </a:txBody>
                  <a:tcPr/>
                </a:tc>
                <a:extLst>
                  <a:ext uri="{0D108BD9-81ED-4DB2-BD59-A6C34878D82A}">
                    <a16:rowId xmlns:a16="http://schemas.microsoft.com/office/drawing/2014/main" val="2969001568"/>
                  </a:ext>
                </a:extLst>
              </a:tr>
              <a:tr h="568325">
                <a:tc>
                  <a:txBody>
                    <a:bodyPr/>
                    <a:lstStyle/>
                    <a:p>
                      <a:endParaRPr lang="en-GB">
                        <a:latin typeface="Century Gothic" panose="020B0502020202020204" pitchFamily="34" charset="0"/>
                      </a:endParaRPr>
                    </a:p>
                  </a:txBody>
                  <a:tcPr/>
                </a:tc>
                <a:tc>
                  <a:txBody>
                    <a:bodyPr/>
                    <a:lstStyle/>
                    <a:p>
                      <a:endParaRPr lang="en-GB">
                        <a:latin typeface="Century Gothic" panose="020B0502020202020204" pitchFamily="34" charset="0"/>
                      </a:endParaRPr>
                    </a:p>
                  </a:txBody>
                  <a:tcPr/>
                </a:tc>
                <a:tc>
                  <a:txBody>
                    <a:bodyPr/>
                    <a:lstStyle/>
                    <a:p>
                      <a:endParaRPr lang="en-GB">
                        <a:latin typeface="Century Gothic" panose="020B0502020202020204" pitchFamily="34" charset="0"/>
                      </a:endParaRPr>
                    </a:p>
                  </a:txBody>
                  <a:tcPr/>
                </a:tc>
                <a:tc>
                  <a:txBody>
                    <a:bodyPr/>
                    <a:lstStyle/>
                    <a:p>
                      <a:endParaRPr lang="en-GB">
                        <a:latin typeface="Century Gothic" panose="020B0502020202020204" pitchFamily="34" charset="0"/>
                      </a:endParaRPr>
                    </a:p>
                  </a:txBody>
                  <a:tcPr/>
                </a:tc>
                <a:extLst>
                  <a:ext uri="{0D108BD9-81ED-4DB2-BD59-A6C34878D82A}">
                    <a16:rowId xmlns:a16="http://schemas.microsoft.com/office/drawing/2014/main" val="3244066869"/>
                  </a:ext>
                </a:extLst>
              </a:tr>
              <a:tr h="568325">
                <a:tc>
                  <a:txBody>
                    <a:bodyPr/>
                    <a:lstStyle/>
                    <a:p>
                      <a:endParaRPr lang="en-GB">
                        <a:latin typeface="Century Gothic" panose="020B0502020202020204" pitchFamily="34" charset="0"/>
                      </a:endParaRPr>
                    </a:p>
                  </a:txBody>
                  <a:tcPr/>
                </a:tc>
                <a:tc>
                  <a:txBody>
                    <a:bodyPr/>
                    <a:lstStyle/>
                    <a:p>
                      <a:endParaRPr lang="en-GB">
                        <a:latin typeface="Century Gothic" panose="020B0502020202020204" pitchFamily="34" charset="0"/>
                      </a:endParaRPr>
                    </a:p>
                  </a:txBody>
                  <a:tcPr/>
                </a:tc>
                <a:tc>
                  <a:txBody>
                    <a:bodyPr/>
                    <a:lstStyle/>
                    <a:p>
                      <a:endParaRPr lang="en-GB">
                        <a:latin typeface="Century Gothic" panose="020B0502020202020204" pitchFamily="34" charset="0"/>
                      </a:endParaRPr>
                    </a:p>
                  </a:txBody>
                  <a:tcPr/>
                </a:tc>
                <a:tc>
                  <a:txBody>
                    <a:bodyPr/>
                    <a:lstStyle/>
                    <a:p>
                      <a:endParaRPr lang="en-GB">
                        <a:latin typeface="Century Gothic" panose="020B0502020202020204" pitchFamily="34" charset="0"/>
                      </a:endParaRPr>
                    </a:p>
                  </a:txBody>
                  <a:tcPr/>
                </a:tc>
                <a:extLst>
                  <a:ext uri="{0D108BD9-81ED-4DB2-BD59-A6C34878D82A}">
                    <a16:rowId xmlns:a16="http://schemas.microsoft.com/office/drawing/2014/main" val="1678944946"/>
                  </a:ext>
                </a:extLst>
              </a:tr>
              <a:tr h="568325">
                <a:tc>
                  <a:txBody>
                    <a:bodyPr/>
                    <a:lstStyle/>
                    <a:p>
                      <a:endParaRPr lang="en-GB">
                        <a:latin typeface="Century Gothic" panose="020B0502020202020204" pitchFamily="34" charset="0"/>
                      </a:endParaRPr>
                    </a:p>
                  </a:txBody>
                  <a:tcPr/>
                </a:tc>
                <a:tc>
                  <a:txBody>
                    <a:bodyPr/>
                    <a:lstStyle/>
                    <a:p>
                      <a:endParaRPr lang="en-GB">
                        <a:latin typeface="Century Gothic" panose="020B0502020202020204" pitchFamily="34" charset="0"/>
                      </a:endParaRPr>
                    </a:p>
                  </a:txBody>
                  <a:tcPr/>
                </a:tc>
                <a:tc>
                  <a:txBody>
                    <a:bodyPr/>
                    <a:lstStyle/>
                    <a:p>
                      <a:endParaRPr lang="en-GB">
                        <a:latin typeface="Century Gothic" panose="020B0502020202020204" pitchFamily="34" charset="0"/>
                      </a:endParaRPr>
                    </a:p>
                  </a:txBody>
                  <a:tcPr/>
                </a:tc>
                <a:tc>
                  <a:txBody>
                    <a:bodyPr/>
                    <a:lstStyle/>
                    <a:p>
                      <a:endParaRPr lang="en-GB">
                        <a:latin typeface="Century Gothic" panose="020B0502020202020204" pitchFamily="34" charset="0"/>
                      </a:endParaRPr>
                    </a:p>
                  </a:txBody>
                  <a:tcPr/>
                </a:tc>
                <a:extLst>
                  <a:ext uri="{0D108BD9-81ED-4DB2-BD59-A6C34878D82A}">
                    <a16:rowId xmlns:a16="http://schemas.microsoft.com/office/drawing/2014/main" val="3860865080"/>
                  </a:ext>
                </a:extLst>
              </a:tr>
              <a:tr h="568325">
                <a:tc>
                  <a:txBody>
                    <a:bodyPr/>
                    <a:lstStyle/>
                    <a:p>
                      <a:endParaRPr lang="en-GB">
                        <a:latin typeface="Century Gothic" panose="020B0502020202020204" pitchFamily="34" charset="0"/>
                      </a:endParaRPr>
                    </a:p>
                  </a:txBody>
                  <a:tcPr/>
                </a:tc>
                <a:tc>
                  <a:txBody>
                    <a:bodyPr/>
                    <a:lstStyle/>
                    <a:p>
                      <a:endParaRPr lang="en-GB">
                        <a:latin typeface="Century Gothic" panose="020B0502020202020204" pitchFamily="34" charset="0"/>
                      </a:endParaRPr>
                    </a:p>
                  </a:txBody>
                  <a:tcPr/>
                </a:tc>
                <a:tc>
                  <a:txBody>
                    <a:bodyPr/>
                    <a:lstStyle/>
                    <a:p>
                      <a:endParaRPr lang="en-GB">
                        <a:latin typeface="Century Gothic" panose="020B0502020202020204" pitchFamily="34" charset="0"/>
                      </a:endParaRPr>
                    </a:p>
                  </a:txBody>
                  <a:tcPr/>
                </a:tc>
                <a:tc>
                  <a:txBody>
                    <a:bodyPr/>
                    <a:lstStyle/>
                    <a:p>
                      <a:endParaRPr lang="en-GB" dirty="0">
                        <a:latin typeface="Century Gothic" panose="020B0502020202020204" pitchFamily="34" charset="0"/>
                      </a:endParaRPr>
                    </a:p>
                  </a:txBody>
                  <a:tcPr/>
                </a:tc>
                <a:extLst>
                  <a:ext uri="{0D108BD9-81ED-4DB2-BD59-A6C34878D82A}">
                    <a16:rowId xmlns:a16="http://schemas.microsoft.com/office/drawing/2014/main" val="2687655500"/>
                  </a:ext>
                </a:extLst>
              </a:tr>
            </a:tbl>
          </a:graphicData>
        </a:graphic>
      </p:graphicFrame>
    </p:spTree>
    <p:extLst>
      <p:ext uri="{BB962C8B-B14F-4D97-AF65-F5344CB8AC3E}">
        <p14:creationId xmlns:p14="http://schemas.microsoft.com/office/powerpoint/2010/main" val="3665040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6D7AFCC-9FA1-4BC9-8DE1-3714FD607743}"/>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BADEE9-1322-49E1-974F-AFF2831E06CA}"/>
              </a:ext>
            </a:extLst>
          </p:cNvPr>
          <p:cNvSpPr/>
          <p:nvPr/>
        </p:nvSpPr>
        <p:spPr>
          <a:xfrm>
            <a:off x="2465814" y="37025"/>
            <a:ext cx="6749718" cy="646331"/>
          </a:xfrm>
          <a:prstGeom prst="rect">
            <a:avLst/>
          </a:prstGeom>
        </p:spPr>
        <p:txBody>
          <a:bodyPr wrap="square">
            <a:spAutoFit/>
          </a:bodyPr>
          <a:lstStyle/>
          <a:p>
            <a:r>
              <a:rPr lang="en-GB" dirty="0">
                <a:latin typeface="Century Gothic" panose="020B0502020202020204" pitchFamily="34" charset="0"/>
                <a:ea typeface="Adobe Gothic Std B" panose="020B0800000000000000" pitchFamily="34" charset="-128"/>
                <a:cs typeface="Arial" panose="020B0604020202020204" pitchFamily="34" charset="0"/>
              </a:rPr>
              <a:t>To recognise and produce information about a different country</a:t>
            </a:r>
          </a:p>
        </p:txBody>
      </p:sp>
      <p:sp>
        <p:nvSpPr>
          <p:cNvPr id="3" name="Rectangle 2">
            <a:extLst>
              <a:ext uri="{FF2B5EF4-FFF2-40B4-BE49-F238E27FC236}">
                <a16:creationId xmlns:a16="http://schemas.microsoft.com/office/drawing/2014/main" id="{555AF23C-3FAE-4D90-8443-216E768525E7}"/>
              </a:ext>
            </a:extLst>
          </p:cNvPr>
          <p:cNvSpPr>
            <a:spLocks noChangeArrowheads="1"/>
          </p:cNvSpPr>
          <p:nvPr/>
        </p:nvSpPr>
        <p:spPr bwMode="auto">
          <a:xfrm>
            <a:off x="0" y="18669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TextBox 10">
            <a:extLst>
              <a:ext uri="{FF2B5EF4-FFF2-40B4-BE49-F238E27FC236}">
                <a16:creationId xmlns:a16="http://schemas.microsoft.com/office/drawing/2014/main" id="{ADE3B7D4-9D5A-43A0-87ED-866060FFA63F}"/>
              </a:ext>
            </a:extLst>
          </p:cNvPr>
          <p:cNvSpPr txBox="1"/>
          <p:nvPr/>
        </p:nvSpPr>
        <p:spPr>
          <a:xfrm>
            <a:off x="304800" y="711542"/>
            <a:ext cx="6737684" cy="1107996"/>
          </a:xfrm>
          <a:prstGeom prst="rect">
            <a:avLst/>
          </a:prstGeom>
          <a:noFill/>
        </p:spPr>
        <p:txBody>
          <a:bodyPr wrap="square" rtlCol="0">
            <a:spAutoFit/>
          </a:bodyPr>
          <a:lstStyle/>
          <a:p>
            <a:pPr algn="ctr"/>
            <a:r>
              <a:rPr lang="en-GB" sz="6600" b="1" dirty="0">
                <a:solidFill>
                  <a:srgbClr val="FF0000"/>
                </a:solidFill>
                <a:effectLst>
                  <a:outerShdw blurRad="38100" dist="38100" dir="2700000" algn="tl">
                    <a:srgbClr val="000000">
                      <a:alpha val="43137"/>
                    </a:srgbClr>
                  </a:outerShdw>
                </a:effectLst>
                <a:latin typeface="Century Gothic" panose="020B0502020202020204" pitchFamily="34" charset="0"/>
                <a:ea typeface="Open Sans Extrabold" panose="020B0906030804020204" pitchFamily="34" charset="0"/>
                <a:cs typeface="Open Sans Extrabold" panose="020B0906030804020204" pitchFamily="34" charset="0"/>
              </a:rPr>
              <a:t>3</a:t>
            </a:r>
            <a:r>
              <a:rPr lang="en-GB" sz="6600" b="1" dirty="0">
                <a:effectLst>
                  <a:outerShdw blurRad="38100" dist="38100" dir="2700000" algn="tl">
                    <a:srgbClr val="000000">
                      <a:alpha val="43137"/>
                    </a:srgbClr>
                  </a:outerShdw>
                </a:effectLst>
                <a:latin typeface="Century Gothic" panose="020B0502020202020204" pitchFamily="34" charset="0"/>
                <a:ea typeface="Open Sans Extrabold" panose="020B0906030804020204" pitchFamily="34" charset="0"/>
                <a:cs typeface="Open Sans Extrabold" panose="020B0906030804020204" pitchFamily="34" charset="0"/>
              </a:rPr>
              <a:t>-</a:t>
            </a:r>
            <a:r>
              <a:rPr lang="en-GB" sz="6600" b="1" dirty="0">
                <a:solidFill>
                  <a:srgbClr val="FFC000"/>
                </a:solidFill>
                <a:effectLst>
                  <a:outerShdw blurRad="38100" dist="38100" dir="2700000" algn="tl">
                    <a:srgbClr val="000000">
                      <a:alpha val="43137"/>
                    </a:srgbClr>
                  </a:outerShdw>
                </a:effectLst>
                <a:latin typeface="Century Gothic" panose="020B0502020202020204" pitchFamily="34" charset="0"/>
                <a:ea typeface="Open Sans Extrabold" panose="020B0906030804020204" pitchFamily="34" charset="0"/>
                <a:cs typeface="Open Sans Extrabold" panose="020B0906030804020204" pitchFamily="34" charset="0"/>
              </a:rPr>
              <a:t>2</a:t>
            </a:r>
            <a:r>
              <a:rPr lang="en-GB" sz="6600" b="1" dirty="0">
                <a:effectLst>
                  <a:outerShdw blurRad="38100" dist="38100" dir="2700000" algn="tl">
                    <a:srgbClr val="000000">
                      <a:alpha val="43137"/>
                    </a:srgbClr>
                  </a:outerShdw>
                </a:effectLst>
                <a:latin typeface="Century Gothic" panose="020B0502020202020204" pitchFamily="34" charset="0"/>
                <a:ea typeface="Open Sans Extrabold" panose="020B0906030804020204" pitchFamily="34" charset="0"/>
                <a:cs typeface="Open Sans Extrabold" panose="020B0906030804020204" pitchFamily="34" charset="0"/>
              </a:rPr>
              <a:t>-</a:t>
            </a:r>
            <a:r>
              <a:rPr lang="en-GB" sz="6600" b="1" dirty="0">
                <a:solidFill>
                  <a:srgbClr val="00B050"/>
                </a:solidFill>
                <a:effectLst>
                  <a:outerShdw blurRad="38100" dist="38100" dir="2700000" algn="tl">
                    <a:srgbClr val="000000">
                      <a:alpha val="43137"/>
                    </a:srgbClr>
                  </a:outerShdw>
                </a:effectLst>
                <a:latin typeface="Century Gothic" panose="020B0502020202020204" pitchFamily="34" charset="0"/>
                <a:ea typeface="Open Sans Extrabold" panose="020B0906030804020204" pitchFamily="34" charset="0"/>
                <a:cs typeface="Open Sans Extrabold" panose="020B0906030804020204" pitchFamily="34" charset="0"/>
              </a:rPr>
              <a:t>1</a:t>
            </a:r>
          </a:p>
        </p:txBody>
      </p:sp>
      <p:sp>
        <p:nvSpPr>
          <p:cNvPr id="14" name="Rectangle: Rounded Corners 13">
            <a:extLst>
              <a:ext uri="{FF2B5EF4-FFF2-40B4-BE49-F238E27FC236}">
                <a16:creationId xmlns:a16="http://schemas.microsoft.com/office/drawing/2014/main" id="{18AA7D49-6371-47E1-8921-520CE6E42430}"/>
              </a:ext>
            </a:extLst>
          </p:cNvPr>
          <p:cNvSpPr/>
          <p:nvPr/>
        </p:nvSpPr>
        <p:spPr>
          <a:xfrm>
            <a:off x="483632" y="1866900"/>
            <a:ext cx="8355568" cy="4076699"/>
          </a:xfrm>
          <a:prstGeom prst="roundRect">
            <a:avLst/>
          </a:prstGeom>
          <a:solidFill>
            <a:schemeClr val="bg1"/>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0A0B465A-8BBC-40FE-9336-7FE6B3E70903}"/>
              </a:ext>
            </a:extLst>
          </p:cNvPr>
          <p:cNvSpPr/>
          <p:nvPr/>
        </p:nvSpPr>
        <p:spPr>
          <a:xfrm>
            <a:off x="483633" y="2012423"/>
            <a:ext cx="8355567" cy="3785652"/>
          </a:xfrm>
          <a:prstGeom prst="rect">
            <a:avLst/>
          </a:prstGeom>
        </p:spPr>
        <p:txBody>
          <a:bodyPr wrap="square">
            <a:spAutoFit/>
          </a:bodyPr>
          <a:lstStyle/>
          <a:p>
            <a:r>
              <a:rPr lang="en-US" sz="4400" b="1" dirty="0">
                <a:solidFill>
                  <a:srgbClr val="FF0000"/>
                </a:solidFill>
                <a:latin typeface="Century Gothic" panose="020B0502020202020204" pitchFamily="34" charset="0"/>
                <a:ea typeface="MS Mincho" panose="02020609040205080304" pitchFamily="49" charset="-128"/>
                <a:cs typeface="Times New Roman" panose="02020603050405020304" pitchFamily="18" charset="0"/>
              </a:rPr>
              <a:t>3 </a:t>
            </a:r>
            <a:r>
              <a:rPr lang="en-US" sz="3600" dirty="0">
                <a:solidFill>
                  <a:srgbClr val="FF0000"/>
                </a:solidFill>
                <a:latin typeface="Century Gothic" panose="020B0502020202020204" pitchFamily="34" charset="0"/>
                <a:ea typeface="MS Mincho" panose="02020609040205080304" pitchFamily="49" charset="-128"/>
                <a:cs typeface="Times New Roman" panose="02020603050405020304" pitchFamily="18" charset="0"/>
              </a:rPr>
              <a:t>countries you have discovered in today’s lesson</a:t>
            </a:r>
          </a:p>
          <a:p>
            <a:r>
              <a:rPr lang="en-US" sz="4400" b="1" dirty="0">
                <a:solidFill>
                  <a:schemeClr val="accent4"/>
                </a:solidFill>
                <a:latin typeface="Century Gothic" panose="020B0502020202020204" pitchFamily="34" charset="0"/>
                <a:ea typeface="MS Mincho" panose="02020609040205080304" pitchFamily="49" charset="-128"/>
                <a:cs typeface="Times New Roman" panose="02020603050405020304" pitchFamily="18" charset="0"/>
              </a:rPr>
              <a:t>2</a:t>
            </a:r>
            <a:r>
              <a:rPr lang="en-US" sz="3600" dirty="0">
                <a:solidFill>
                  <a:schemeClr val="accent4"/>
                </a:solidFill>
                <a:latin typeface="Century Gothic" panose="020B0502020202020204" pitchFamily="34" charset="0"/>
                <a:ea typeface="MS Mincho" panose="02020609040205080304" pitchFamily="49" charset="-128"/>
                <a:cs typeface="Times New Roman" panose="02020603050405020304" pitchFamily="18" charset="0"/>
              </a:rPr>
              <a:t> new facts you have learned about different countries</a:t>
            </a:r>
          </a:p>
          <a:p>
            <a:r>
              <a:rPr lang="en-US" sz="4400" b="1" dirty="0">
                <a:solidFill>
                  <a:srgbClr val="00B050"/>
                </a:solidFill>
                <a:latin typeface="Century Gothic" panose="020B0502020202020204" pitchFamily="34" charset="0"/>
                <a:ea typeface="MS Mincho" panose="02020609040205080304" pitchFamily="49" charset="-128"/>
                <a:cs typeface="Times New Roman" panose="02020603050405020304" pitchFamily="18" charset="0"/>
              </a:rPr>
              <a:t>1 </a:t>
            </a:r>
            <a:r>
              <a:rPr lang="en-US" sz="3600" dirty="0">
                <a:solidFill>
                  <a:srgbClr val="00B050"/>
                </a:solidFill>
                <a:latin typeface="Century Gothic" panose="020B0502020202020204" pitchFamily="34" charset="0"/>
                <a:ea typeface="MS Mincho" panose="02020609040205080304" pitchFamily="49" charset="-128"/>
                <a:cs typeface="Times New Roman" panose="02020603050405020304" pitchFamily="18" charset="0"/>
              </a:rPr>
              <a:t>place you would be interested visiting and why</a:t>
            </a:r>
            <a:endParaRPr lang="en-GB" sz="3600" dirty="0">
              <a:solidFill>
                <a:srgbClr val="00B050"/>
              </a:solidFill>
            </a:endParaRPr>
          </a:p>
        </p:txBody>
      </p:sp>
    </p:spTree>
    <p:extLst>
      <p:ext uri="{BB962C8B-B14F-4D97-AF65-F5344CB8AC3E}">
        <p14:creationId xmlns:p14="http://schemas.microsoft.com/office/powerpoint/2010/main" val="82259619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433</TotalTime>
  <Words>347</Words>
  <Application>Microsoft Office PowerPoint</Application>
  <PresentationFormat>On-screen Show (4:3)</PresentationFormat>
  <Paragraphs>60</Paragraphs>
  <Slides>9</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Raine, Chloe</dc:creator>
  <cp:lastModifiedBy>Chloe Raine</cp:lastModifiedBy>
  <cp:revision>61</cp:revision>
  <dcterms:created xsi:type="dcterms:W3CDTF">2024-05-15T06:48:50Z</dcterms:created>
  <dcterms:modified xsi:type="dcterms:W3CDTF">2024-12-04T18:06:04Z</dcterms:modified>
</cp:coreProperties>
</file>